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1" r:id="rId1"/>
    <p:sldMasterId id="2147483672" r:id="rId2"/>
  </p:sldMasterIdLst>
  <p:notesMasterIdLst>
    <p:notesMasterId r:id="rId27"/>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Lst>
  <p:sldSz cx="9144000" cy="5143500" type="screen16x9"/>
  <p:notesSz cx="6858000" cy="9144000"/>
  <p:embeddedFontLst>
    <p:embeddedFont>
      <p:font typeface="Calibri" panose="020F0502020204030204" pitchFamily="34" charset="0"/>
      <p:regular r:id="rId28"/>
      <p:bold r:id="rId29"/>
      <p:italic r:id="rId30"/>
      <p:boldItalic r:id="rId31"/>
    </p:embeddedFont>
    <p:embeddedFont>
      <p:font typeface="Comfortaa" panose="020B0604020202020204" charset="0"/>
      <p:regular r:id="rId32"/>
      <p:bold r:id="rId33"/>
    </p:embeddedFont>
    <p:embeddedFont>
      <p:font typeface="EB Garamond" panose="00000500000000000000" pitchFamily="2" charset="0"/>
      <p:regular r:id="rId34"/>
      <p:bold r:id="rId35"/>
      <p:italic r:id="rId36"/>
      <p:boldItalic r:id="rId37"/>
    </p:embeddedFont>
    <p:embeddedFont>
      <p:font typeface="EB Garamond Medium" panose="00000600000000000000" pitchFamily="2" charset="0"/>
      <p:regular r:id="rId38"/>
      <p:bold r:id="rId39"/>
      <p:italic r:id="rId40"/>
      <p:boldItalic r:id="rId41"/>
    </p:embeddedFont>
    <p:embeddedFont>
      <p:font typeface="Inter" panose="020B0604020202020204" charset="0"/>
      <p:regular r:id="rId42"/>
      <p:bold r:id="rId43"/>
    </p:embeddedFont>
    <p:embeddedFont>
      <p:font typeface="Roboto" panose="02000000000000000000" pitchFamily="2" charset="0"/>
      <p:regular r:id="rId44"/>
      <p:bold r:id="rId45"/>
      <p:italic r:id="rId46"/>
      <p:boldItalic r:id="rId47"/>
    </p:embeddedFont>
    <p:embeddedFont>
      <p:font typeface="Yeseva One" panose="020B0604020202020204" charset="0"/>
      <p:regular r:id="rId4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6" d="100"/>
          <a:sy n="96" d="100"/>
        </p:scale>
        <p:origin x="58" y="5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12.fntdata"/><Relationship Id="rId21" Type="http://schemas.openxmlformats.org/officeDocument/2006/relationships/slide" Target="slides/slide19.xml"/><Relationship Id="rId34" Type="http://schemas.openxmlformats.org/officeDocument/2006/relationships/font" Target="fonts/font7.fntdata"/><Relationship Id="rId42" Type="http://schemas.openxmlformats.org/officeDocument/2006/relationships/font" Target="fonts/font15.fntdata"/><Relationship Id="rId47" Type="http://schemas.openxmlformats.org/officeDocument/2006/relationships/font" Target="fonts/font20.fntdata"/><Relationship Id="rId50"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font" Target="fonts/font2.fntdata"/><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font" Target="fonts/font5.fntdata"/><Relationship Id="rId37" Type="http://schemas.openxmlformats.org/officeDocument/2006/relationships/font" Target="fonts/font10.fntdata"/><Relationship Id="rId40" Type="http://schemas.openxmlformats.org/officeDocument/2006/relationships/font" Target="fonts/font13.fntdata"/><Relationship Id="rId45" Type="http://schemas.openxmlformats.org/officeDocument/2006/relationships/font" Target="fonts/font18.fntdata"/><Relationship Id="rId53" Type="http://schemas.microsoft.com/office/2016/11/relationships/changesInfo" Target="changesInfos/changesInfo1.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4.fntdata"/><Relationship Id="rId44" Type="http://schemas.openxmlformats.org/officeDocument/2006/relationships/font" Target="fonts/font17.fntdata"/><Relationship Id="rId52"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font" Target="fonts/font8.fntdata"/><Relationship Id="rId43" Type="http://schemas.openxmlformats.org/officeDocument/2006/relationships/font" Target="fonts/font16.fntdata"/><Relationship Id="rId48" Type="http://schemas.openxmlformats.org/officeDocument/2006/relationships/font" Target="fonts/font21.fntdata"/><Relationship Id="rId8" Type="http://schemas.openxmlformats.org/officeDocument/2006/relationships/slide" Target="slides/slide6.xml"/><Relationship Id="rId51" Type="http://schemas.openxmlformats.org/officeDocument/2006/relationships/theme" Target="theme/theme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6.fntdata"/><Relationship Id="rId38" Type="http://schemas.openxmlformats.org/officeDocument/2006/relationships/font" Target="fonts/font11.fntdata"/><Relationship Id="rId46" Type="http://schemas.openxmlformats.org/officeDocument/2006/relationships/font" Target="fonts/font19.fntdata"/><Relationship Id="rId20" Type="http://schemas.openxmlformats.org/officeDocument/2006/relationships/slide" Target="slides/slide18.xml"/><Relationship Id="rId41" Type="http://schemas.openxmlformats.org/officeDocument/2006/relationships/font" Target="fonts/font14.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font" Target="fonts/font1.fntdata"/><Relationship Id="rId36" Type="http://schemas.openxmlformats.org/officeDocument/2006/relationships/font" Target="fonts/font9.fntdata"/><Relationship Id="rId49"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niel" userId="4a9abe5c-09a5-4541-82f8-ac64d22b27d1" providerId="ADAL" clId="{C33EE9F4-AD23-4680-A810-66D23B96AE4C}"/>
    <pc:docChg chg="undo custSel modSld">
      <pc:chgData name="Daniel" userId="4a9abe5c-09a5-4541-82f8-ac64d22b27d1" providerId="ADAL" clId="{C33EE9F4-AD23-4680-A810-66D23B96AE4C}" dt="2024-03-04T22:31:20.087" v="73" actId="14100"/>
      <pc:docMkLst>
        <pc:docMk/>
      </pc:docMkLst>
      <pc:sldChg chg="modSp mod">
        <pc:chgData name="Daniel" userId="4a9abe5c-09a5-4541-82f8-ac64d22b27d1" providerId="ADAL" clId="{C33EE9F4-AD23-4680-A810-66D23B96AE4C}" dt="2024-03-04T22:30:04.243" v="71" actId="20577"/>
        <pc:sldMkLst>
          <pc:docMk/>
          <pc:sldMk cId="0" sldId="256"/>
        </pc:sldMkLst>
        <pc:spChg chg="mod">
          <ac:chgData name="Daniel" userId="4a9abe5c-09a5-4541-82f8-ac64d22b27d1" providerId="ADAL" clId="{C33EE9F4-AD23-4680-A810-66D23B96AE4C}" dt="2024-03-04T22:30:04.243" v="71" actId="20577"/>
          <ac:spMkLst>
            <pc:docMk/>
            <pc:sldMk cId="0" sldId="256"/>
            <ac:spMk id="136" creationId="{00000000-0000-0000-0000-000000000000}"/>
          </ac:spMkLst>
        </pc:spChg>
      </pc:sldChg>
      <pc:sldChg chg="modSp mod">
        <pc:chgData name="Daniel" userId="4a9abe5c-09a5-4541-82f8-ac64d22b27d1" providerId="ADAL" clId="{C33EE9F4-AD23-4680-A810-66D23B96AE4C}" dt="2024-03-04T22:30:36.442" v="72" actId="14100"/>
        <pc:sldMkLst>
          <pc:docMk/>
          <pc:sldMk cId="0" sldId="259"/>
        </pc:sldMkLst>
        <pc:spChg chg="mod">
          <ac:chgData name="Daniel" userId="4a9abe5c-09a5-4541-82f8-ac64d22b27d1" providerId="ADAL" clId="{C33EE9F4-AD23-4680-A810-66D23B96AE4C}" dt="2024-03-04T22:30:36.442" v="72" actId="14100"/>
          <ac:spMkLst>
            <pc:docMk/>
            <pc:sldMk cId="0" sldId="259"/>
            <ac:spMk id="184" creationId="{00000000-0000-0000-0000-000000000000}"/>
          </ac:spMkLst>
        </pc:spChg>
      </pc:sldChg>
      <pc:sldChg chg="modSp mod">
        <pc:chgData name="Daniel" userId="4a9abe5c-09a5-4541-82f8-ac64d22b27d1" providerId="ADAL" clId="{C33EE9F4-AD23-4680-A810-66D23B96AE4C}" dt="2024-03-04T22:31:20.087" v="73" actId="14100"/>
        <pc:sldMkLst>
          <pc:docMk/>
          <pc:sldMk cId="0" sldId="262"/>
        </pc:sldMkLst>
        <pc:spChg chg="mod">
          <ac:chgData name="Daniel" userId="4a9abe5c-09a5-4541-82f8-ac64d22b27d1" providerId="ADAL" clId="{C33EE9F4-AD23-4680-A810-66D23B96AE4C}" dt="2024-03-04T22:31:20.087" v="73" actId="14100"/>
          <ac:spMkLst>
            <pc:docMk/>
            <pc:sldMk cId="0" sldId="262"/>
            <ac:spMk id="226"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www.cookcountystatesattorney.org/resources/how-read-data#Sentencing"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ww.cookcountystatesattorney.org/resources/how-read-data#Sentencing"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2be97eb5c64_0_184: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8" name="Google Shape;128;g2be97eb5c64_0_18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2bed6bb303b_4_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2bed6bb303b_4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g2bf214b295c_1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 name="Google Shape;264;g2bf214b295c_1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2bf214b295c_1_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 name="Google Shape;270;g2bf214b295c_1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2bed6bb303b_7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5" name="Google Shape;275;g2bed6bb303b_7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r>
              <a:rPr lang="en"/>
              <a:t>We validated these models with at least 5 rounds of cross-validation,  which basically means we know the model is generalizable. </a:t>
            </a:r>
            <a:endParaRPr/>
          </a:p>
          <a:p>
            <a:pPr marL="0" lvl="0" indent="0" algn="l" rtl="0">
              <a:spcBef>
                <a:spcPts val="0"/>
              </a:spcBef>
              <a:spcAft>
                <a:spcPts val="0"/>
              </a:spcAft>
              <a:buClr>
                <a:schemeClr val="dk1"/>
              </a:buClr>
              <a:buSzPts val="1200"/>
              <a:buFont typeface="Calibri"/>
              <a:buNone/>
            </a:pPr>
            <a:r>
              <a:rPr lang="en"/>
              <a:t>That is, we know it’s not just suited to our data and can be applied elsewhere without issue. </a:t>
            </a:r>
            <a:endParaRPr/>
          </a:p>
          <a:p>
            <a:pPr marL="0" lvl="0" indent="0" algn="l" rtl="0">
              <a:spcBef>
                <a:spcPts val="0"/>
              </a:spcBef>
              <a:spcAft>
                <a:spcPts val="0"/>
              </a:spcAft>
              <a:buClr>
                <a:schemeClr val="dk1"/>
              </a:buClr>
              <a:buSzPts val="1200"/>
              <a:buFont typeface="Calibri"/>
              <a:buNone/>
            </a:pPr>
            <a:r>
              <a:rPr lang="en" sz="1500">
                <a:solidFill>
                  <a:srgbClr val="040C28"/>
                </a:solidFill>
                <a:highlight>
                  <a:srgbClr val="D3E3FD"/>
                </a:highlight>
                <a:latin typeface="Roboto"/>
                <a:ea typeface="Roboto"/>
                <a:cs typeface="Roboto"/>
                <a:sym typeface="Roboto"/>
              </a:rPr>
              <a:t>Weighted recall is equal to accuracy</a:t>
            </a:r>
            <a:r>
              <a:rPr lang="en" sz="1500">
                <a:solidFill>
                  <a:srgbClr val="202124"/>
                </a:solidFill>
                <a:highlight>
                  <a:srgbClr val="FFFFFF"/>
                </a:highlight>
                <a:latin typeface="Roboto"/>
                <a:ea typeface="Roboto"/>
                <a:cs typeface="Roboto"/>
                <a:sym typeface="Roboto"/>
              </a:rPr>
              <a:t>. 'samples' : Calculate metrics for each instance, and find their average (only meaningful for multilabel classification where this differs from accuracy_score ). Sample weights.</a:t>
            </a:r>
            <a:endParaRPr/>
          </a:p>
        </p:txBody>
      </p:sp>
      <p:sp>
        <p:nvSpPr>
          <p:cNvPr id="276" name="Google Shape;276;g2bed6bb303b_7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200"/>
              <a:buFont typeface="Calibri"/>
              <a:buNone/>
            </a:pPr>
            <a:fld id="{00000000-1234-1234-1234-123412341234}" type="slidenum">
              <a:rPr lang="en"/>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2bf1b4e5729_7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0" name="Google Shape;290;g2bf1b4e5729_7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r>
              <a:rPr lang="en"/>
              <a:t>We validated these models with at least 5 rounds of cross-validation,  which basically means we know the model is generalizable. </a:t>
            </a:r>
            <a:endParaRPr/>
          </a:p>
          <a:p>
            <a:pPr marL="0" lvl="0" indent="0" algn="l" rtl="0">
              <a:spcBef>
                <a:spcPts val="0"/>
              </a:spcBef>
              <a:spcAft>
                <a:spcPts val="0"/>
              </a:spcAft>
              <a:buClr>
                <a:schemeClr val="dk1"/>
              </a:buClr>
              <a:buSzPts val="1200"/>
              <a:buFont typeface="Calibri"/>
              <a:buNone/>
            </a:pPr>
            <a:r>
              <a:rPr lang="en"/>
              <a:t>That is, we know it’s not just suited to our data and can be applied elsewhere without issue. </a:t>
            </a:r>
            <a:endParaRPr/>
          </a:p>
          <a:p>
            <a:pPr marL="0" lvl="0" indent="0" algn="l" rtl="0">
              <a:spcBef>
                <a:spcPts val="0"/>
              </a:spcBef>
              <a:spcAft>
                <a:spcPts val="0"/>
              </a:spcAft>
              <a:buClr>
                <a:schemeClr val="dk1"/>
              </a:buClr>
              <a:buSzPts val="1200"/>
              <a:buFont typeface="Calibri"/>
              <a:buNone/>
            </a:pPr>
            <a:r>
              <a:rPr lang="en" sz="1500">
                <a:solidFill>
                  <a:srgbClr val="040C28"/>
                </a:solidFill>
                <a:highlight>
                  <a:srgbClr val="D3E3FD"/>
                </a:highlight>
                <a:latin typeface="Roboto"/>
                <a:ea typeface="Roboto"/>
                <a:cs typeface="Roboto"/>
                <a:sym typeface="Roboto"/>
              </a:rPr>
              <a:t>Weighted recall is equal to accuracy</a:t>
            </a:r>
            <a:r>
              <a:rPr lang="en" sz="1500">
                <a:solidFill>
                  <a:srgbClr val="202124"/>
                </a:solidFill>
                <a:highlight>
                  <a:srgbClr val="FFFFFF"/>
                </a:highlight>
                <a:latin typeface="Roboto"/>
                <a:ea typeface="Roboto"/>
                <a:cs typeface="Roboto"/>
                <a:sym typeface="Roboto"/>
              </a:rPr>
              <a:t>. 'samples' : Calculate metrics for each instance, and find their average (only meaningful for multilabel classification where this differs from accuracy_score ). Sample weights.</a:t>
            </a:r>
            <a:endParaRPr/>
          </a:p>
        </p:txBody>
      </p:sp>
      <p:sp>
        <p:nvSpPr>
          <p:cNvPr id="291" name="Google Shape;291;g2bf1b4e5729_7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200"/>
              <a:buFont typeface="Calibri"/>
              <a:buNone/>
            </a:pPr>
            <a:fld id="{00000000-1234-1234-1234-123412341234}" type="slidenum">
              <a:rPr lang="en"/>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2bed6bb303b_7_5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5" name="Google Shape;305;g2bed6bb303b_7_5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r>
              <a:rPr lang="en"/>
              <a:t>We validated these models with at least 5 rounds of cross-validation,  which basically means we know the model is generalizable. </a:t>
            </a:r>
            <a:endParaRPr/>
          </a:p>
          <a:p>
            <a:pPr marL="0" lvl="0" indent="0" algn="l" rtl="0">
              <a:spcBef>
                <a:spcPts val="0"/>
              </a:spcBef>
              <a:spcAft>
                <a:spcPts val="0"/>
              </a:spcAft>
              <a:buClr>
                <a:schemeClr val="dk1"/>
              </a:buClr>
              <a:buSzPts val="1200"/>
              <a:buFont typeface="Calibri"/>
              <a:buNone/>
            </a:pPr>
            <a:r>
              <a:rPr lang="en"/>
              <a:t>That is, we know it’s not just suited to our data and can be applied elsewhere without issue. </a:t>
            </a:r>
            <a:endParaRPr/>
          </a:p>
          <a:p>
            <a:pPr marL="0" lvl="0" indent="0" algn="l" rtl="0">
              <a:spcBef>
                <a:spcPts val="0"/>
              </a:spcBef>
              <a:spcAft>
                <a:spcPts val="0"/>
              </a:spcAft>
              <a:buClr>
                <a:schemeClr val="dk1"/>
              </a:buClr>
              <a:buSzPts val="1200"/>
              <a:buFont typeface="Calibri"/>
              <a:buNone/>
            </a:pPr>
            <a:r>
              <a:rPr lang="en" sz="1500">
                <a:solidFill>
                  <a:srgbClr val="040C28"/>
                </a:solidFill>
                <a:highlight>
                  <a:srgbClr val="D3E3FD"/>
                </a:highlight>
                <a:latin typeface="Roboto"/>
                <a:ea typeface="Roboto"/>
                <a:cs typeface="Roboto"/>
                <a:sym typeface="Roboto"/>
              </a:rPr>
              <a:t>Weighted recall is equal to accuracy</a:t>
            </a:r>
            <a:r>
              <a:rPr lang="en" sz="1500">
                <a:solidFill>
                  <a:srgbClr val="202124"/>
                </a:solidFill>
                <a:highlight>
                  <a:srgbClr val="FFFFFF"/>
                </a:highlight>
                <a:latin typeface="Roboto"/>
                <a:ea typeface="Roboto"/>
                <a:cs typeface="Roboto"/>
                <a:sym typeface="Roboto"/>
              </a:rPr>
              <a:t>. 'samples' : Calculate metrics for each instance, and find their average (only meaningful for multilabel classification where this differs from accuracy_score ). Sample weights.</a:t>
            </a:r>
            <a:endParaRPr/>
          </a:p>
        </p:txBody>
      </p:sp>
      <p:sp>
        <p:nvSpPr>
          <p:cNvPr id="306" name="Google Shape;306;g2bed6bb303b_7_5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200"/>
              <a:buFont typeface="Calibri"/>
              <a:buNone/>
            </a:pPr>
            <a:fld id="{00000000-1234-1234-1234-123412341234}" type="slidenum">
              <a:rPr lang="en"/>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2bed6bb303b_7_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1" name="Google Shape;321;g2bed6bb303b_7_1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r>
              <a:rPr lang="en"/>
              <a:t>We validated these models with at least 5 rounds of cross-validation,  which basically means we know the model is generalizable. </a:t>
            </a:r>
            <a:endParaRPr/>
          </a:p>
          <a:p>
            <a:pPr marL="0" lvl="0" indent="0" algn="l" rtl="0">
              <a:spcBef>
                <a:spcPts val="0"/>
              </a:spcBef>
              <a:spcAft>
                <a:spcPts val="0"/>
              </a:spcAft>
              <a:buClr>
                <a:schemeClr val="dk1"/>
              </a:buClr>
              <a:buSzPts val="1200"/>
              <a:buFont typeface="Calibri"/>
              <a:buNone/>
            </a:pPr>
            <a:r>
              <a:rPr lang="en"/>
              <a:t>That is, we know it’s not just suited to our data and can be applied elsewhere without issue. </a:t>
            </a:r>
            <a:endParaRPr/>
          </a:p>
          <a:p>
            <a:pPr marL="0" lvl="0" indent="0" algn="l" rtl="0">
              <a:spcBef>
                <a:spcPts val="0"/>
              </a:spcBef>
              <a:spcAft>
                <a:spcPts val="0"/>
              </a:spcAft>
              <a:buClr>
                <a:schemeClr val="dk1"/>
              </a:buClr>
              <a:buSzPts val="1200"/>
              <a:buFont typeface="Calibri"/>
              <a:buNone/>
            </a:pPr>
            <a:endParaRPr/>
          </a:p>
          <a:p>
            <a:pPr marL="0" lvl="0" indent="0" algn="l" rtl="0">
              <a:lnSpc>
                <a:spcPct val="115000"/>
              </a:lnSpc>
              <a:spcBef>
                <a:spcPts val="0"/>
              </a:spcBef>
              <a:spcAft>
                <a:spcPts val="0"/>
              </a:spcAft>
              <a:buClr>
                <a:schemeClr val="dk1"/>
              </a:buClr>
              <a:buSzPts val="1100"/>
              <a:buFont typeface="Arial"/>
              <a:buNone/>
            </a:pPr>
            <a:r>
              <a:rPr lang="en" sz="1200">
                <a:solidFill>
                  <a:srgbClr val="0D0D0D"/>
                </a:solidFill>
                <a:highlight>
                  <a:srgbClr val="FFFFFF"/>
                </a:highlight>
                <a:latin typeface="Roboto"/>
                <a:ea typeface="Roboto"/>
                <a:cs typeface="Roboto"/>
                <a:sym typeface="Roboto"/>
              </a:rPr>
              <a:t>LightGBM (Light Gradient Boosting Machine) is a gradient boosting framework developed by Microsoft that focuses on efficiency and speed. Here's a brief overview:</a:t>
            </a:r>
            <a:endParaRPr sz="1200">
              <a:solidFill>
                <a:srgbClr val="0D0D0D"/>
              </a:solidFill>
              <a:highlight>
                <a:srgbClr val="FFFFFF"/>
              </a:highlight>
              <a:latin typeface="Roboto"/>
              <a:ea typeface="Roboto"/>
              <a:cs typeface="Roboto"/>
              <a:sym typeface="Roboto"/>
            </a:endParaRPr>
          </a:p>
          <a:p>
            <a:pPr marL="457200" lvl="0" indent="-228600" algn="l" rtl="0">
              <a:lnSpc>
                <a:spcPct val="115000"/>
              </a:lnSpc>
              <a:spcBef>
                <a:spcPts val="1500"/>
              </a:spcBef>
              <a:spcAft>
                <a:spcPts val="0"/>
              </a:spcAft>
              <a:buClr>
                <a:srgbClr val="0D0D0D"/>
              </a:buClr>
              <a:buSzPts val="1200"/>
              <a:buFont typeface="Roboto"/>
              <a:buNone/>
            </a:pPr>
            <a:r>
              <a:rPr lang="en" sz="1200">
                <a:solidFill>
                  <a:srgbClr val="0D0D0D"/>
                </a:solidFill>
                <a:highlight>
                  <a:srgbClr val="FFFFFF"/>
                </a:highlight>
                <a:latin typeface="Roboto"/>
                <a:ea typeface="Roboto"/>
                <a:cs typeface="Roboto"/>
                <a:sym typeface="Roboto"/>
              </a:rPr>
              <a:t>Gradient Boosting: LightGBM is based on the gradient boosting framework, which is an ensemble learning technique used for classification and regression tasks. It builds an ensemble of weak learners (typically decision trees) sequentially, with each new model correcting the errors of the previous ones.</a:t>
            </a:r>
            <a:endParaRPr sz="1200">
              <a:solidFill>
                <a:srgbClr val="0D0D0D"/>
              </a:solidFill>
              <a:highlight>
                <a:srgbClr val="FFFFFF"/>
              </a:highlight>
              <a:latin typeface="Roboto"/>
              <a:ea typeface="Roboto"/>
              <a:cs typeface="Roboto"/>
              <a:sym typeface="Roboto"/>
            </a:endParaRPr>
          </a:p>
          <a:p>
            <a:pPr marL="457200" lvl="0" indent="-228600" algn="l" rtl="0">
              <a:lnSpc>
                <a:spcPct val="115000"/>
              </a:lnSpc>
              <a:spcBef>
                <a:spcPts val="0"/>
              </a:spcBef>
              <a:spcAft>
                <a:spcPts val="0"/>
              </a:spcAft>
              <a:buClr>
                <a:srgbClr val="0D0D0D"/>
              </a:buClr>
              <a:buSzPts val="1200"/>
              <a:buFont typeface="Roboto"/>
              <a:buNone/>
            </a:pPr>
            <a:r>
              <a:rPr lang="en" sz="1200">
                <a:solidFill>
                  <a:srgbClr val="0D0D0D"/>
                </a:solidFill>
                <a:highlight>
                  <a:srgbClr val="FFFFFF"/>
                </a:highlight>
                <a:latin typeface="Roboto"/>
                <a:ea typeface="Roboto"/>
                <a:cs typeface="Roboto"/>
                <a:sym typeface="Roboto"/>
              </a:rPr>
              <a:t>Lightweight and Fast: LightGBM is designed to be highly efficient and performant. It uses a novel gradient-based algorithm and histogram-based approach to speed up the training process and reduce memory usage. This makes it particularly suitable for large-scale datasets.</a:t>
            </a:r>
            <a:endParaRPr sz="1200">
              <a:solidFill>
                <a:srgbClr val="0D0D0D"/>
              </a:solidFill>
              <a:highlight>
                <a:srgbClr val="FFFFFF"/>
              </a:highlight>
              <a:latin typeface="Roboto"/>
              <a:ea typeface="Roboto"/>
              <a:cs typeface="Roboto"/>
              <a:sym typeface="Roboto"/>
            </a:endParaRPr>
          </a:p>
          <a:p>
            <a:pPr marL="457200" lvl="0" indent="-228600" algn="l" rtl="0">
              <a:lnSpc>
                <a:spcPct val="115000"/>
              </a:lnSpc>
              <a:spcBef>
                <a:spcPts val="0"/>
              </a:spcBef>
              <a:spcAft>
                <a:spcPts val="0"/>
              </a:spcAft>
              <a:buClr>
                <a:srgbClr val="0D0D0D"/>
              </a:buClr>
              <a:buSzPts val="1200"/>
              <a:buFont typeface="Roboto"/>
              <a:buNone/>
            </a:pPr>
            <a:r>
              <a:rPr lang="en" sz="1200">
                <a:solidFill>
                  <a:srgbClr val="0D0D0D"/>
                </a:solidFill>
                <a:highlight>
                  <a:srgbClr val="FFFFFF"/>
                </a:highlight>
                <a:latin typeface="Roboto"/>
                <a:ea typeface="Roboto"/>
                <a:cs typeface="Roboto"/>
                <a:sym typeface="Roboto"/>
              </a:rPr>
              <a:t>Leaf-Wise Tree Growth: LightGBM adopts a leaf-wise tree growth strategy, as opposed to the traditional level-wise approach used in other gradient boosting implementations. This allows it to grow trees more efficiently by selecting the leaf with the maximum delta loss to grow in each iteration.</a:t>
            </a:r>
            <a:endParaRPr sz="1200">
              <a:solidFill>
                <a:srgbClr val="0D0D0D"/>
              </a:solidFill>
              <a:highlight>
                <a:srgbClr val="FFFFFF"/>
              </a:highlight>
              <a:latin typeface="Roboto"/>
              <a:ea typeface="Roboto"/>
              <a:cs typeface="Roboto"/>
              <a:sym typeface="Roboto"/>
            </a:endParaRPr>
          </a:p>
          <a:p>
            <a:pPr marL="457200" lvl="0" indent="-228600" algn="l" rtl="0">
              <a:lnSpc>
                <a:spcPct val="115000"/>
              </a:lnSpc>
              <a:spcBef>
                <a:spcPts val="0"/>
              </a:spcBef>
              <a:spcAft>
                <a:spcPts val="0"/>
              </a:spcAft>
              <a:buClr>
                <a:srgbClr val="0D0D0D"/>
              </a:buClr>
              <a:buSzPts val="1200"/>
              <a:buFont typeface="Roboto"/>
              <a:buNone/>
            </a:pPr>
            <a:r>
              <a:rPr lang="en" sz="1200">
                <a:solidFill>
                  <a:srgbClr val="0D0D0D"/>
                </a:solidFill>
                <a:highlight>
                  <a:srgbClr val="FFFFFF"/>
                </a:highlight>
                <a:latin typeface="Roboto"/>
                <a:ea typeface="Roboto"/>
                <a:cs typeface="Roboto"/>
                <a:sym typeface="Roboto"/>
              </a:rPr>
              <a:t>Gradient-Based Optimization: LightGBM uses a gradient-based optimization technique called Gradient-Based One-Side Sampling (GOSS) to reduce the computational cost of gradient calculation. It focuses more on the data points with large gradients while randomly sampling the data points with small gradients.</a:t>
            </a:r>
            <a:endParaRPr sz="1200">
              <a:solidFill>
                <a:srgbClr val="0D0D0D"/>
              </a:solidFill>
              <a:highlight>
                <a:srgbClr val="FFFFFF"/>
              </a:highlight>
              <a:latin typeface="Roboto"/>
              <a:ea typeface="Roboto"/>
              <a:cs typeface="Roboto"/>
              <a:sym typeface="Roboto"/>
            </a:endParaRPr>
          </a:p>
          <a:p>
            <a:pPr marL="457200" lvl="0" indent="-228600" algn="l" rtl="0">
              <a:lnSpc>
                <a:spcPct val="115000"/>
              </a:lnSpc>
              <a:spcBef>
                <a:spcPts val="0"/>
              </a:spcBef>
              <a:spcAft>
                <a:spcPts val="0"/>
              </a:spcAft>
              <a:buClr>
                <a:srgbClr val="0D0D0D"/>
              </a:buClr>
              <a:buSzPts val="1200"/>
              <a:buFont typeface="Roboto"/>
              <a:buNone/>
            </a:pPr>
            <a:r>
              <a:rPr lang="en" sz="1200">
                <a:solidFill>
                  <a:srgbClr val="0D0D0D"/>
                </a:solidFill>
                <a:highlight>
                  <a:srgbClr val="FFFFFF"/>
                </a:highlight>
                <a:latin typeface="Roboto"/>
                <a:ea typeface="Roboto"/>
                <a:cs typeface="Roboto"/>
                <a:sym typeface="Roboto"/>
              </a:rPr>
              <a:t>Histogram-Based Splitting: LightGBM employs histogram-based algorithms to find the best splits during tree construction. It discretizes continuous features into discrete bins to speed up the computation of feature histograms, making the training process faster.</a:t>
            </a:r>
            <a:endParaRPr sz="1200">
              <a:solidFill>
                <a:srgbClr val="0D0D0D"/>
              </a:solidFill>
              <a:highlight>
                <a:srgbClr val="FFFFFF"/>
              </a:highlight>
              <a:latin typeface="Roboto"/>
              <a:ea typeface="Roboto"/>
              <a:cs typeface="Roboto"/>
              <a:sym typeface="Roboto"/>
            </a:endParaRPr>
          </a:p>
          <a:p>
            <a:pPr marL="457200" lvl="0" indent="-228600" algn="l" rtl="0">
              <a:lnSpc>
                <a:spcPct val="115000"/>
              </a:lnSpc>
              <a:spcBef>
                <a:spcPts val="0"/>
              </a:spcBef>
              <a:spcAft>
                <a:spcPts val="0"/>
              </a:spcAft>
              <a:buClr>
                <a:srgbClr val="0D0D0D"/>
              </a:buClr>
              <a:buSzPts val="1200"/>
              <a:buFont typeface="Roboto"/>
              <a:buNone/>
            </a:pPr>
            <a:r>
              <a:rPr lang="en" sz="1200">
                <a:solidFill>
                  <a:srgbClr val="0D0D0D"/>
                </a:solidFill>
                <a:highlight>
                  <a:srgbClr val="FFFFFF"/>
                </a:highlight>
                <a:latin typeface="Roboto"/>
                <a:ea typeface="Roboto"/>
                <a:cs typeface="Roboto"/>
                <a:sym typeface="Roboto"/>
              </a:rPr>
              <a:t>Categorical Feature Support: LightGBM provides native support for categorical features without requiring one-hot encoding. It uses the "Binning of Categorical Attributes" technique to handle categorical data efficiently.</a:t>
            </a:r>
            <a:endParaRPr sz="1200">
              <a:solidFill>
                <a:srgbClr val="0D0D0D"/>
              </a:solidFill>
              <a:highlight>
                <a:srgbClr val="FFFFFF"/>
              </a:highlight>
              <a:latin typeface="Roboto"/>
              <a:ea typeface="Roboto"/>
              <a:cs typeface="Roboto"/>
              <a:sym typeface="Roboto"/>
            </a:endParaRPr>
          </a:p>
          <a:p>
            <a:pPr marL="457200" lvl="0" indent="-228600" algn="l" rtl="0">
              <a:lnSpc>
                <a:spcPct val="115000"/>
              </a:lnSpc>
              <a:spcBef>
                <a:spcPts val="0"/>
              </a:spcBef>
              <a:spcAft>
                <a:spcPts val="0"/>
              </a:spcAft>
              <a:buClr>
                <a:srgbClr val="0D0D0D"/>
              </a:buClr>
              <a:buSzPts val="1200"/>
              <a:buFont typeface="Roboto"/>
              <a:buNone/>
            </a:pPr>
            <a:r>
              <a:rPr lang="en" sz="1200">
                <a:solidFill>
                  <a:srgbClr val="0D0D0D"/>
                </a:solidFill>
                <a:highlight>
                  <a:srgbClr val="FFFFFF"/>
                </a:highlight>
                <a:latin typeface="Roboto"/>
                <a:ea typeface="Roboto"/>
                <a:cs typeface="Roboto"/>
                <a:sym typeface="Roboto"/>
              </a:rPr>
              <a:t>Customizable Parameters: LightGBM offers a wide range of parameters that can be tuned to optimize model performance and address overfitting. These parameters control various aspects of the training process, such as tree depth, learning rate, and regularization.</a:t>
            </a:r>
            <a:endParaRPr sz="1200">
              <a:solidFill>
                <a:srgbClr val="0D0D0D"/>
              </a:solidFill>
              <a:highlight>
                <a:srgbClr val="FFFFFF"/>
              </a:highlight>
              <a:latin typeface="Roboto"/>
              <a:ea typeface="Roboto"/>
              <a:cs typeface="Roboto"/>
              <a:sym typeface="Roboto"/>
            </a:endParaRPr>
          </a:p>
          <a:p>
            <a:pPr marL="0" lvl="0" indent="0" algn="l" rtl="0">
              <a:lnSpc>
                <a:spcPct val="115000"/>
              </a:lnSpc>
              <a:spcBef>
                <a:spcPts val="1500"/>
              </a:spcBef>
              <a:spcAft>
                <a:spcPts val="0"/>
              </a:spcAft>
              <a:buClr>
                <a:schemeClr val="dk1"/>
              </a:buClr>
              <a:buSzPts val="1100"/>
              <a:buFont typeface="Arial"/>
              <a:buNone/>
            </a:pPr>
            <a:r>
              <a:rPr lang="en" sz="1200">
                <a:solidFill>
                  <a:srgbClr val="0D0D0D"/>
                </a:solidFill>
                <a:highlight>
                  <a:srgbClr val="FFFFFF"/>
                </a:highlight>
                <a:latin typeface="Roboto"/>
                <a:ea typeface="Roboto"/>
                <a:cs typeface="Roboto"/>
                <a:sym typeface="Roboto"/>
              </a:rPr>
              <a:t>Overall, LightGBM is a powerful and efficient gradient boosting framework that is widely used for a variety of machine learning tasks, including classification, regression, and ranking. Its speed, scalability, and flexibility make it a popular choice for building high-performance predictive models.</a:t>
            </a:r>
            <a:endParaRPr sz="1200">
              <a:solidFill>
                <a:srgbClr val="0D0D0D"/>
              </a:solidFill>
              <a:highlight>
                <a:srgbClr val="FFFFFF"/>
              </a:highlight>
              <a:latin typeface="Roboto"/>
              <a:ea typeface="Roboto"/>
              <a:cs typeface="Roboto"/>
              <a:sym typeface="Roboto"/>
            </a:endParaRPr>
          </a:p>
          <a:p>
            <a:pPr marL="0" lvl="0" indent="0" algn="l" rtl="0">
              <a:spcBef>
                <a:spcPts val="0"/>
              </a:spcBef>
              <a:spcAft>
                <a:spcPts val="0"/>
              </a:spcAft>
              <a:buClr>
                <a:schemeClr val="dk1"/>
              </a:buClr>
              <a:buSzPts val="1200"/>
              <a:buFont typeface="Calibri"/>
              <a:buNone/>
            </a:pPr>
            <a:endParaRPr/>
          </a:p>
        </p:txBody>
      </p:sp>
      <p:sp>
        <p:nvSpPr>
          <p:cNvPr id="322" name="Google Shape;322;g2bed6bb303b_7_1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200"/>
              <a:buFont typeface="Calibri"/>
              <a:buNone/>
            </a:pPr>
            <a:fld id="{00000000-1234-1234-1234-123412341234}" type="slidenum">
              <a:rPr lang="en"/>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2bf214b295c_0_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6" name="Google Shape;336;g2bf214b295c_0_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r>
              <a:rPr lang="en"/>
              <a:t>We validated these models with at least 5 rounds of cross-validation,  which basically means we know the model is generalizable. </a:t>
            </a:r>
            <a:endParaRPr/>
          </a:p>
          <a:p>
            <a:pPr marL="0" lvl="0" indent="0" algn="l" rtl="0">
              <a:spcBef>
                <a:spcPts val="0"/>
              </a:spcBef>
              <a:spcAft>
                <a:spcPts val="0"/>
              </a:spcAft>
              <a:buClr>
                <a:schemeClr val="dk1"/>
              </a:buClr>
              <a:buSzPts val="1200"/>
              <a:buFont typeface="Calibri"/>
              <a:buNone/>
            </a:pPr>
            <a:r>
              <a:rPr lang="en"/>
              <a:t>That is, we know it’s not just suited to our data and can be applied elsewhere without issue. </a:t>
            </a:r>
            <a:endParaRPr/>
          </a:p>
          <a:p>
            <a:pPr marL="0" lvl="0" indent="0" algn="l" rtl="0">
              <a:spcBef>
                <a:spcPts val="0"/>
              </a:spcBef>
              <a:spcAft>
                <a:spcPts val="0"/>
              </a:spcAft>
              <a:buClr>
                <a:schemeClr val="dk1"/>
              </a:buClr>
              <a:buSzPts val="1200"/>
              <a:buFont typeface="Calibri"/>
              <a:buNone/>
            </a:pPr>
            <a:r>
              <a:rPr lang="en" sz="1500">
                <a:solidFill>
                  <a:srgbClr val="040C28"/>
                </a:solidFill>
                <a:highlight>
                  <a:srgbClr val="D3E3FD"/>
                </a:highlight>
                <a:latin typeface="Roboto"/>
                <a:ea typeface="Roboto"/>
                <a:cs typeface="Roboto"/>
                <a:sym typeface="Roboto"/>
              </a:rPr>
              <a:t>Weighted recall is equal to accuracy</a:t>
            </a:r>
            <a:r>
              <a:rPr lang="en" sz="1500">
                <a:solidFill>
                  <a:srgbClr val="202124"/>
                </a:solidFill>
                <a:highlight>
                  <a:srgbClr val="FFFFFF"/>
                </a:highlight>
                <a:latin typeface="Roboto"/>
                <a:ea typeface="Roboto"/>
                <a:cs typeface="Roboto"/>
                <a:sym typeface="Roboto"/>
              </a:rPr>
              <a:t>. 'samples' : Calculate metrics for each instance, and find their average (only meaningful for multilabel classification where this differs from accuracy_score ). Sample weights.</a:t>
            </a:r>
            <a:endParaRPr/>
          </a:p>
        </p:txBody>
      </p:sp>
      <p:sp>
        <p:nvSpPr>
          <p:cNvPr id="337" name="Google Shape;337;g2bf214b295c_0_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200"/>
              <a:buFont typeface="Calibri"/>
              <a:buNone/>
            </a:pPr>
            <a:fld id="{00000000-1234-1234-1234-123412341234}" type="slidenum">
              <a:rPr lang="en"/>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g2bed6bb303b_7_6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1" name="Google Shape;351;g2bed6bb303b_7_6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r>
              <a:rPr lang="en"/>
              <a:t>We validated these models with at least 5 rounds of cross-validation,  which basically means we know the model is generalizable. </a:t>
            </a:r>
            <a:endParaRPr/>
          </a:p>
          <a:p>
            <a:pPr marL="0" lvl="0" indent="0" algn="l" rtl="0">
              <a:spcBef>
                <a:spcPts val="0"/>
              </a:spcBef>
              <a:spcAft>
                <a:spcPts val="0"/>
              </a:spcAft>
              <a:buClr>
                <a:schemeClr val="dk1"/>
              </a:buClr>
              <a:buSzPts val="1200"/>
              <a:buFont typeface="Calibri"/>
              <a:buNone/>
            </a:pPr>
            <a:r>
              <a:rPr lang="en"/>
              <a:t>That is, we know it’s not just suited to our data and can be applied elsewhere without issue. </a:t>
            </a:r>
            <a:endParaRPr/>
          </a:p>
          <a:p>
            <a:pPr marL="0" lvl="0" indent="0" algn="l" rtl="0">
              <a:spcBef>
                <a:spcPts val="0"/>
              </a:spcBef>
              <a:spcAft>
                <a:spcPts val="0"/>
              </a:spcAft>
              <a:buClr>
                <a:schemeClr val="dk1"/>
              </a:buClr>
              <a:buSzPts val="1200"/>
              <a:buFont typeface="Calibri"/>
              <a:buNone/>
            </a:pPr>
            <a:r>
              <a:rPr lang="en" sz="1500">
                <a:solidFill>
                  <a:srgbClr val="040C28"/>
                </a:solidFill>
                <a:highlight>
                  <a:srgbClr val="D3E3FD"/>
                </a:highlight>
                <a:latin typeface="Roboto"/>
                <a:ea typeface="Roboto"/>
                <a:cs typeface="Roboto"/>
                <a:sym typeface="Roboto"/>
              </a:rPr>
              <a:t>Weighted recall is equal to accuracy</a:t>
            </a:r>
            <a:r>
              <a:rPr lang="en" sz="1500">
                <a:solidFill>
                  <a:srgbClr val="202124"/>
                </a:solidFill>
                <a:highlight>
                  <a:srgbClr val="FFFFFF"/>
                </a:highlight>
                <a:latin typeface="Roboto"/>
                <a:ea typeface="Roboto"/>
                <a:cs typeface="Roboto"/>
                <a:sym typeface="Roboto"/>
              </a:rPr>
              <a:t>. 'samples' : Calculate metrics for each instance, and find their average (only meaningful for multilabel classification where this differs from accuracy_score ). Sample weights.</a:t>
            </a:r>
            <a:endParaRPr/>
          </a:p>
        </p:txBody>
      </p:sp>
      <p:sp>
        <p:nvSpPr>
          <p:cNvPr id="352" name="Google Shape;352;g2bed6bb303b_7_6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200"/>
              <a:buFont typeface="Calibri"/>
              <a:buNone/>
            </a:pPr>
            <a:fld id="{00000000-1234-1234-1234-123412341234}" type="slidenum">
              <a:rPr lang="en"/>
              <a:t>18</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g26a47e3d411_1_19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7" name="Google Shape;367;g26a47e3d411_1_19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r>
              <a:rPr lang="en"/>
              <a:t>What this means is that despite a relatively low accuracy at 70%.  We know the model is generalizable, scalable, and has plenty of room for improvement alongside law SMEs.</a:t>
            </a:r>
            <a:endParaRPr/>
          </a:p>
          <a:p>
            <a:pPr marL="0" lvl="0" indent="0" algn="l" rtl="0">
              <a:spcBef>
                <a:spcPts val="0"/>
              </a:spcBef>
              <a:spcAft>
                <a:spcPts val="0"/>
              </a:spcAft>
              <a:buClr>
                <a:schemeClr val="dk1"/>
              </a:buClr>
              <a:buSzPts val="1200"/>
              <a:buFont typeface="Calibri"/>
              <a:buNone/>
            </a:pPr>
            <a:r>
              <a:rPr lang="en"/>
              <a:t>Next phase can look into predicting the commitment term.</a:t>
            </a:r>
            <a:endParaRPr/>
          </a:p>
        </p:txBody>
      </p:sp>
      <p:sp>
        <p:nvSpPr>
          <p:cNvPr id="368" name="Google Shape;368;g26a47e3d411_1_19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200"/>
              <a:buFont typeface="Calibri"/>
              <a:buNone/>
            </a:pPr>
            <a:fld id="{00000000-1234-1234-1234-123412341234}" type="slidenum">
              <a:rPr lang="en"/>
              <a:t>19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26a47e3d411_1_8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9" name="Google Shape;139;g26a47e3d411_1_8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2700" lvl="0" indent="0" algn="l" rtl="0">
              <a:lnSpc>
                <a:spcPct val="115000"/>
              </a:lnSpc>
              <a:spcBef>
                <a:spcPts val="0"/>
              </a:spcBef>
              <a:spcAft>
                <a:spcPts val="0"/>
              </a:spcAft>
              <a:buClr>
                <a:schemeClr val="dk1"/>
              </a:buClr>
              <a:buSzPts val="1100"/>
              <a:buFont typeface="Arial"/>
              <a:buNone/>
            </a:pPr>
            <a:r>
              <a:rPr lang="en" sz="1400">
                <a:solidFill>
                  <a:schemeClr val="dk1"/>
                </a:solidFill>
                <a:highlight>
                  <a:schemeClr val="dk1"/>
                </a:highlight>
              </a:rPr>
              <a:t>1.</a:t>
            </a:r>
            <a:r>
              <a:rPr lang="en" sz="1200" b="1">
                <a:solidFill>
                  <a:srgbClr val="ECECEC"/>
                </a:solidFill>
                <a:highlight>
                  <a:schemeClr val="dk1"/>
                </a:highlight>
              </a:rPr>
              <a:t>Case Prioritization:</a:t>
            </a:r>
            <a:r>
              <a:rPr lang="en" sz="1200">
                <a:solidFill>
                  <a:srgbClr val="ECECEC"/>
                </a:solidFill>
                <a:highlight>
                  <a:schemeClr val="dk1"/>
                </a:highlight>
              </a:rPr>
              <a:t> This involves using the predictive capabilities of the model to prioritize cases based on the likelihood of specific offenses. By identifying high-priority cases, law enforcement agencies can allocate their resources more efficiently, focusing their efforts where they are most needed.</a:t>
            </a:r>
            <a:endParaRPr sz="1200">
              <a:solidFill>
                <a:srgbClr val="ECECEC"/>
              </a:solidFill>
              <a:highlight>
                <a:schemeClr val="dk1"/>
              </a:highlight>
            </a:endParaRPr>
          </a:p>
          <a:p>
            <a:pPr marL="12700" lvl="0" indent="0" algn="l" rtl="0">
              <a:lnSpc>
                <a:spcPct val="115000"/>
              </a:lnSpc>
              <a:spcBef>
                <a:spcPts val="0"/>
              </a:spcBef>
              <a:spcAft>
                <a:spcPts val="0"/>
              </a:spcAft>
              <a:buClr>
                <a:schemeClr val="dk1"/>
              </a:buClr>
              <a:buSzPts val="1100"/>
              <a:buFont typeface="Arial"/>
              <a:buNone/>
            </a:pPr>
            <a:r>
              <a:rPr lang="en" sz="1400">
                <a:solidFill>
                  <a:schemeClr val="dk1"/>
                </a:solidFill>
                <a:highlight>
                  <a:schemeClr val="dk1"/>
                </a:highlight>
              </a:rPr>
              <a:t>2.</a:t>
            </a:r>
            <a:r>
              <a:rPr lang="en" sz="1200" b="1">
                <a:solidFill>
                  <a:srgbClr val="ECECEC"/>
                </a:solidFill>
                <a:highlight>
                  <a:schemeClr val="dk1"/>
                </a:highlight>
              </a:rPr>
              <a:t>Resource Allocation:</a:t>
            </a:r>
            <a:r>
              <a:rPr lang="en" sz="1200">
                <a:solidFill>
                  <a:srgbClr val="ECECEC"/>
                </a:solidFill>
                <a:highlight>
                  <a:schemeClr val="dk1"/>
                </a:highlight>
              </a:rPr>
              <a:t> By directing resources such as personnel, budget, and equipment to areas with higher expected crime rates or specific types of offenses, law enforcement agencies can optimize their resource allocation. This ensures that resources are utilized effectively to address the most pressing issues within the community.</a:t>
            </a:r>
            <a:endParaRPr sz="1200">
              <a:solidFill>
                <a:srgbClr val="ECECEC"/>
              </a:solidFill>
              <a:highlight>
                <a:schemeClr val="dk1"/>
              </a:highlight>
            </a:endParaRPr>
          </a:p>
          <a:p>
            <a:pPr marL="12700" lvl="0" indent="0" algn="l" rtl="0">
              <a:lnSpc>
                <a:spcPct val="115000"/>
              </a:lnSpc>
              <a:spcBef>
                <a:spcPts val="0"/>
              </a:spcBef>
              <a:spcAft>
                <a:spcPts val="0"/>
              </a:spcAft>
              <a:buClr>
                <a:schemeClr val="dk1"/>
              </a:buClr>
              <a:buSzPts val="1100"/>
              <a:buFont typeface="Arial"/>
              <a:buNone/>
            </a:pPr>
            <a:r>
              <a:rPr lang="en" sz="1400">
                <a:solidFill>
                  <a:schemeClr val="dk1"/>
                </a:solidFill>
                <a:highlight>
                  <a:schemeClr val="dk1"/>
                </a:highlight>
              </a:rPr>
              <a:t>3.</a:t>
            </a:r>
            <a:r>
              <a:rPr lang="en" sz="1200" b="1">
                <a:solidFill>
                  <a:srgbClr val="ECECEC"/>
                </a:solidFill>
                <a:highlight>
                  <a:schemeClr val="dk1"/>
                </a:highlight>
              </a:rPr>
              <a:t>Risk Assessment:</a:t>
            </a:r>
            <a:r>
              <a:rPr lang="en" sz="1200">
                <a:solidFill>
                  <a:srgbClr val="ECECEC"/>
                </a:solidFill>
                <a:highlight>
                  <a:schemeClr val="dk1"/>
                </a:highlight>
              </a:rPr>
              <a:t> The model assists legal professionals, such as prosecutors and defense attorneys, in evaluating the risks associated with different cases. By considering factors such as the likelihood of conviction, severity of the offense, and potential for recidivism, legal professionals can make more informed decisions regarding case strategies and potential outcomes.</a:t>
            </a:r>
            <a:endParaRPr sz="1200">
              <a:solidFill>
                <a:srgbClr val="ECECEC"/>
              </a:solidFill>
              <a:highlight>
                <a:schemeClr val="dk1"/>
              </a:highlight>
            </a:endParaRPr>
          </a:p>
          <a:p>
            <a:pPr marL="12700" lvl="0" indent="0" algn="l" rtl="0">
              <a:lnSpc>
                <a:spcPct val="115000"/>
              </a:lnSpc>
              <a:spcBef>
                <a:spcPts val="0"/>
              </a:spcBef>
              <a:spcAft>
                <a:spcPts val="0"/>
              </a:spcAft>
              <a:buClr>
                <a:schemeClr val="dk1"/>
              </a:buClr>
              <a:buSzPts val="1100"/>
              <a:buFont typeface="Arial"/>
              <a:buNone/>
            </a:pPr>
            <a:r>
              <a:rPr lang="en" sz="1400">
                <a:solidFill>
                  <a:schemeClr val="dk1"/>
                </a:solidFill>
                <a:highlight>
                  <a:schemeClr val="dk1"/>
                </a:highlight>
              </a:rPr>
              <a:t>4.</a:t>
            </a:r>
            <a:r>
              <a:rPr lang="en" sz="1200" b="1">
                <a:solidFill>
                  <a:srgbClr val="ECECEC"/>
                </a:solidFill>
                <a:highlight>
                  <a:schemeClr val="dk1"/>
                </a:highlight>
              </a:rPr>
              <a:t>Policy-Making:</a:t>
            </a:r>
            <a:r>
              <a:rPr lang="en" sz="1200">
                <a:solidFill>
                  <a:srgbClr val="ECECEC"/>
                </a:solidFill>
                <a:highlight>
                  <a:schemeClr val="dk1"/>
                </a:highlight>
              </a:rPr>
              <a:t> Predictive analytics can inform policy decisions related to crime prevention and justice system reforms. By analyzing trends and patterns in crime data, policymakers can identify areas where intervention is needed and develop targeted strategies to address underlying issues within the justice system.</a:t>
            </a:r>
            <a:endParaRPr sz="1200">
              <a:solidFill>
                <a:srgbClr val="ECECEC"/>
              </a:solidFill>
              <a:highlight>
                <a:schemeClr val="dk1"/>
              </a:highlight>
            </a:endParaRPr>
          </a:p>
          <a:p>
            <a:pPr marL="12700" lvl="0" indent="0" algn="l" rtl="0">
              <a:lnSpc>
                <a:spcPct val="115000"/>
              </a:lnSpc>
              <a:spcBef>
                <a:spcPts val="0"/>
              </a:spcBef>
              <a:spcAft>
                <a:spcPts val="0"/>
              </a:spcAft>
              <a:buClr>
                <a:schemeClr val="dk1"/>
              </a:buClr>
              <a:buSzPts val="1100"/>
              <a:buFont typeface="Arial"/>
              <a:buNone/>
            </a:pPr>
            <a:r>
              <a:rPr lang="en" sz="1400">
                <a:solidFill>
                  <a:schemeClr val="dk1"/>
                </a:solidFill>
                <a:highlight>
                  <a:schemeClr val="dk1"/>
                </a:highlight>
              </a:rPr>
              <a:t>5.</a:t>
            </a:r>
            <a:r>
              <a:rPr lang="en" sz="1200" b="1">
                <a:solidFill>
                  <a:srgbClr val="ECECEC"/>
                </a:solidFill>
                <a:highlight>
                  <a:schemeClr val="dk1"/>
                </a:highlight>
              </a:rPr>
              <a:t>Crime Prevention:</a:t>
            </a:r>
            <a:r>
              <a:rPr lang="en" sz="1200">
                <a:solidFill>
                  <a:srgbClr val="ECECEC"/>
                </a:solidFill>
                <a:highlight>
                  <a:schemeClr val="dk1"/>
                </a:highlight>
              </a:rPr>
              <a:t> The model's insights can be used to develop proactive strategies for crime prevention. By identifying emerging trends and potential hotspots, law enforcement agencies can deploy resources and interventions to deter criminal activity and improve public safety.</a:t>
            </a:r>
            <a:endParaRPr sz="1200">
              <a:solidFill>
                <a:srgbClr val="ECECEC"/>
              </a:solidFill>
              <a:highlight>
                <a:schemeClr val="dk1"/>
              </a:highlight>
            </a:endParaRPr>
          </a:p>
          <a:p>
            <a:pPr marL="12700" lvl="0" indent="0" algn="l" rtl="0">
              <a:lnSpc>
                <a:spcPct val="115000"/>
              </a:lnSpc>
              <a:spcBef>
                <a:spcPts val="0"/>
              </a:spcBef>
              <a:spcAft>
                <a:spcPts val="0"/>
              </a:spcAft>
              <a:buClr>
                <a:schemeClr val="dk1"/>
              </a:buClr>
              <a:buSzPts val="1100"/>
              <a:buFont typeface="Arial"/>
              <a:buNone/>
            </a:pPr>
            <a:r>
              <a:rPr lang="en" sz="1400">
                <a:solidFill>
                  <a:schemeClr val="dk1"/>
                </a:solidFill>
                <a:highlight>
                  <a:schemeClr val="dk1"/>
                </a:highlight>
              </a:rPr>
              <a:t>6.</a:t>
            </a:r>
            <a:r>
              <a:rPr lang="en" sz="1200" b="1">
                <a:solidFill>
                  <a:srgbClr val="ECECEC"/>
                </a:solidFill>
                <a:highlight>
                  <a:schemeClr val="dk1"/>
                </a:highlight>
              </a:rPr>
              <a:t>Sentencing Guidelines:</a:t>
            </a:r>
            <a:r>
              <a:rPr lang="en" sz="1200">
                <a:solidFill>
                  <a:srgbClr val="ECECEC"/>
                </a:solidFill>
                <a:highlight>
                  <a:schemeClr val="dk1"/>
                </a:highlight>
              </a:rPr>
              <a:t> Judges can use the model's predictions to make fair and informed sentencing decisions. By considering factors such as the offender's likelihood of reoffending and the severity of the offense, judges can tailor sentences that are proportionate to the crime committed while also taking into account the potential for rehabilitation.</a:t>
            </a:r>
            <a:endParaRPr sz="1200">
              <a:solidFill>
                <a:srgbClr val="ECECEC"/>
              </a:solidFill>
              <a:highlight>
                <a:schemeClr val="dk1"/>
              </a:highlight>
            </a:endParaRPr>
          </a:p>
          <a:p>
            <a:pPr marL="0" lvl="0" indent="0" algn="l" rtl="0">
              <a:spcBef>
                <a:spcPts val="0"/>
              </a:spcBef>
              <a:spcAft>
                <a:spcPts val="0"/>
              </a:spcAft>
              <a:buClr>
                <a:schemeClr val="dk1"/>
              </a:buClr>
              <a:buSzPts val="1200"/>
              <a:buFont typeface="Calibri"/>
              <a:buNone/>
            </a:pPr>
            <a:endParaRPr b="1">
              <a:solidFill>
                <a:srgbClr val="ECECEC"/>
              </a:solidFill>
              <a:highlight>
                <a:schemeClr val="dk1"/>
              </a:highlight>
            </a:endParaRPr>
          </a:p>
        </p:txBody>
      </p:sp>
      <p:sp>
        <p:nvSpPr>
          <p:cNvPr id="140" name="Google Shape;140;g26a47e3d411_1_8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200"/>
              <a:buFont typeface="Calibri"/>
              <a:buNone/>
            </a:pPr>
            <a:fld id="{00000000-1234-1234-1234-123412341234}" type="slidenum">
              <a:rPr lang="en"/>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g26ac2fbfdea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3" name="Google Shape;393;g26ac2fbfdea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r>
              <a:rPr lang="en"/>
              <a:t>What this means is that despite a relatively low accuracy at 70%.  We know the model is generalizable, scalable, and has plenty of room for improvement alongside law SMEs.</a:t>
            </a:r>
            <a:endParaRPr/>
          </a:p>
        </p:txBody>
      </p:sp>
      <p:sp>
        <p:nvSpPr>
          <p:cNvPr id="394" name="Google Shape;394;g26ac2fbfdea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200"/>
              <a:buFont typeface="Calibri"/>
              <a:buNone/>
            </a:pPr>
            <a:fld id="{00000000-1234-1234-1234-123412341234}" type="slidenum">
              <a:rPr lang="en"/>
              <a:t>20</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Google Shape;413;g26ac2fbfdea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4" name="Google Shape;414;g26ac2fbfdea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12700" lvl="0" indent="0" algn="l" rtl="0">
              <a:lnSpc>
                <a:spcPct val="115000"/>
              </a:lnSpc>
              <a:spcBef>
                <a:spcPts val="0"/>
              </a:spcBef>
              <a:spcAft>
                <a:spcPts val="0"/>
              </a:spcAft>
              <a:buClr>
                <a:schemeClr val="dk1"/>
              </a:buClr>
              <a:buSzPts val="1100"/>
              <a:buFont typeface="Arial"/>
              <a:buNone/>
            </a:pPr>
            <a:r>
              <a:rPr lang="en" sz="1400">
                <a:solidFill>
                  <a:schemeClr val="dk1"/>
                </a:solidFill>
                <a:highlight>
                  <a:schemeClr val="dk1"/>
                </a:highlight>
              </a:rPr>
              <a:t>1.</a:t>
            </a:r>
            <a:r>
              <a:rPr lang="en" sz="1200" b="1">
                <a:solidFill>
                  <a:srgbClr val="ECECEC"/>
                </a:solidFill>
                <a:highlight>
                  <a:schemeClr val="dk1"/>
                </a:highlight>
              </a:rPr>
              <a:t>Case Prioritization:</a:t>
            </a:r>
            <a:r>
              <a:rPr lang="en" sz="1200">
                <a:solidFill>
                  <a:srgbClr val="ECECEC"/>
                </a:solidFill>
                <a:highlight>
                  <a:schemeClr val="dk1"/>
                </a:highlight>
              </a:rPr>
              <a:t> This involves using the predictive capabilities of the model to prioritize cases based on the likelihood of specific offenses. By identifying high-priority cases, law enforcement agencies can allocate their resources more efficiently, focusing their efforts where they are most needed.</a:t>
            </a:r>
            <a:endParaRPr sz="1200">
              <a:solidFill>
                <a:srgbClr val="ECECEC"/>
              </a:solidFill>
              <a:highlight>
                <a:schemeClr val="dk1"/>
              </a:highlight>
            </a:endParaRPr>
          </a:p>
          <a:p>
            <a:pPr marL="12700" lvl="0" indent="0" algn="l" rtl="0">
              <a:lnSpc>
                <a:spcPct val="115000"/>
              </a:lnSpc>
              <a:spcBef>
                <a:spcPts val="0"/>
              </a:spcBef>
              <a:spcAft>
                <a:spcPts val="0"/>
              </a:spcAft>
              <a:buClr>
                <a:schemeClr val="dk1"/>
              </a:buClr>
              <a:buSzPts val="1100"/>
              <a:buFont typeface="Arial"/>
              <a:buNone/>
            </a:pPr>
            <a:r>
              <a:rPr lang="en" sz="1400">
                <a:solidFill>
                  <a:schemeClr val="dk1"/>
                </a:solidFill>
                <a:highlight>
                  <a:schemeClr val="dk1"/>
                </a:highlight>
              </a:rPr>
              <a:t>2.</a:t>
            </a:r>
            <a:r>
              <a:rPr lang="en" sz="1200" b="1">
                <a:solidFill>
                  <a:srgbClr val="ECECEC"/>
                </a:solidFill>
                <a:highlight>
                  <a:schemeClr val="dk1"/>
                </a:highlight>
              </a:rPr>
              <a:t>Resource Allocation:</a:t>
            </a:r>
            <a:r>
              <a:rPr lang="en" sz="1200">
                <a:solidFill>
                  <a:srgbClr val="ECECEC"/>
                </a:solidFill>
                <a:highlight>
                  <a:schemeClr val="dk1"/>
                </a:highlight>
              </a:rPr>
              <a:t> By directing resources such as personnel, budget, and equipment to areas with higher expected crime rates or specific types of offenses, law enforcement agencies can optimize their resource allocation. This ensures that resources are utilized effectively to address the most pressing issues within the community.</a:t>
            </a:r>
            <a:endParaRPr sz="1200">
              <a:solidFill>
                <a:srgbClr val="ECECEC"/>
              </a:solidFill>
              <a:highlight>
                <a:schemeClr val="dk1"/>
              </a:highlight>
            </a:endParaRPr>
          </a:p>
          <a:p>
            <a:pPr marL="12700" lvl="0" indent="0" algn="l" rtl="0">
              <a:lnSpc>
                <a:spcPct val="115000"/>
              </a:lnSpc>
              <a:spcBef>
                <a:spcPts val="0"/>
              </a:spcBef>
              <a:spcAft>
                <a:spcPts val="0"/>
              </a:spcAft>
              <a:buClr>
                <a:schemeClr val="dk1"/>
              </a:buClr>
              <a:buSzPts val="1100"/>
              <a:buFont typeface="Arial"/>
              <a:buNone/>
            </a:pPr>
            <a:r>
              <a:rPr lang="en" sz="1400">
                <a:solidFill>
                  <a:schemeClr val="dk1"/>
                </a:solidFill>
                <a:highlight>
                  <a:schemeClr val="dk1"/>
                </a:highlight>
              </a:rPr>
              <a:t>3.</a:t>
            </a:r>
            <a:r>
              <a:rPr lang="en" sz="1200" b="1">
                <a:solidFill>
                  <a:srgbClr val="ECECEC"/>
                </a:solidFill>
                <a:highlight>
                  <a:schemeClr val="dk1"/>
                </a:highlight>
              </a:rPr>
              <a:t>Risk Assessment:</a:t>
            </a:r>
            <a:r>
              <a:rPr lang="en" sz="1200">
                <a:solidFill>
                  <a:srgbClr val="ECECEC"/>
                </a:solidFill>
                <a:highlight>
                  <a:schemeClr val="dk1"/>
                </a:highlight>
              </a:rPr>
              <a:t> The model assists legal professionals, such as prosecutors and defense attorneys, in evaluating the risks associated with different cases. By considering factors such as the likelihood of conviction, severity of the offense, and potential for recidivism, legal professionals can make more informed decisions regarding case strategies and potential outcomes.</a:t>
            </a:r>
            <a:endParaRPr sz="1200">
              <a:solidFill>
                <a:srgbClr val="ECECEC"/>
              </a:solidFill>
              <a:highlight>
                <a:schemeClr val="dk1"/>
              </a:highlight>
            </a:endParaRPr>
          </a:p>
          <a:p>
            <a:pPr marL="12700" lvl="0" indent="0" algn="l" rtl="0">
              <a:lnSpc>
                <a:spcPct val="115000"/>
              </a:lnSpc>
              <a:spcBef>
                <a:spcPts val="0"/>
              </a:spcBef>
              <a:spcAft>
                <a:spcPts val="0"/>
              </a:spcAft>
              <a:buClr>
                <a:schemeClr val="dk1"/>
              </a:buClr>
              <a:buSzPts val="1100"/>
              <a:buFont typeface="Arial"/>
              <a:buNone/>
            </a:pPr>
            <a:r>
              <a:rPr lang="en" sz="1400">
                <a:solidFill>
                  <a:schemeClr val="dk1"/>
                </a:solidFill>
                <a:highlight>
                  <a:schemeClr val="dk1"/>
                </a:highlight>
              </a:rPr>
              <a:t>4.</a:t>
            </a:r>
            <a:r>
              <a:rPr lang="en" sz="1200" b="1">
                <a:solidFill>
                  <a:srgbClr val="ECECEC"/>
                </a:solidFill>
                <a:highlight>
                  <a:schemeClr val="dk1"/>
                </a:highlight>
              </a:rPr>
              <a:t>Policy-Making:</a:t>
            </a:r>
            <a:r>
              <a:rPr lang="en" sz="1200">
                <a:solidFill>
                  <a:srgbClr val="ECECEC"/>
                </a:solidFill>
                <a:highlight>
                  <a:schemeClr val="dk1"/>
                </a:highlight>
              </a:rPr>
              <a:t> Predictive analytics can inform policy decisions related to crime prevention and justice system reforms. By analyzing trends and patterns in crime data, policymakers can identify areas where intervention is needed and develop targeted strategies to address underlying issues within the justice system.</a:t>
            </a:r>
            <a:endParaRPr sz="1200">
              <a:solidFill>
                <a:srgbClr val="ECECEC"/>
              </a:solidFill>
              <a:highlight>
                <a:schemeClr val="dk1"/>
              </a:highlight>
            </a:endParaRPr>
          </a:p>
          <a:p>
            <a:pPr marL="12700" lvl="0" indent="0" algn="l" rtl="0">
              <a:lnSpc>
                <a:spcPct val="115000"/>
              </a:lnSpc>
              <a:spcBef>
                <a:spcPts val="0"/>
              </a:spcBef>
              <a:spcAft>
                <a:spcPts val="0"/>
              </a:spcAft>
              <a:buClr>
                <a:schemeClr val="dk1"/>
              </a:buClr>
              <a:buSzPts val="1100"/>
              <a:buFont typeface="Arial"/>
              <a:buNone/>
            </a:pPr>
            <a:r>
              <a:rPr lang="en" sz="1400">
                <a:solidFill>
                  <a:schemeClr val="dk1"/>
                </a:solidFill>
                <a:highlight>
                  <a:schemeClr val="dk1"/>
                </a:highlight>
              </a:rPr>
              <a:t>5.</a:t>
            </a:r>
            <a:r>
              <a:rPr lang="en" sz="1200" b="1">
                <a:solidFill>
                  <a:srgbClr val="ECECEC"/>
                </a:solidFill>
                <a:highlight>
                  <a:schemeClr val="dk1"/>
                </a:highlight>
              </a:rPr>
              <a:t>Crime Prevention:</a:t>
            </a:r>
            <a:r>
              <a:rPr lang="en" sz="1200">
                <a:solidFill>
                  <a:srgbClr val="ECECEC"/>
                </a:solidFill>
                <a:highlight>
                  <a:schemeClr val="dk1"/>
                </a:highlight>
              </a:rPr>
              <a:t> The model's insights can be used to develop proactive strategies for crime prevention. By identifying emerging trends and potential hotspots, law enforcement agencies can deploy resources and interventions to deter criminal activity and improve public safety.</a:t>
            </a:r>
            <a:endParaRPr sz="1200">
              <a:solidFill>
                <a:srgbClr val="ECECEC"/>
              </a:solidFill>
              <a:highlight>
                <a:schemeClr val="dk1"/>
              </a:highlight>
            </a:endParaRPr>
          </a:p>
          <a:p>
            <a:pPr marL="12700" lvl="0" indent="0" algn="l" rtl="0">
              <a:lnSpc>
                <a:spcPct val="115000"/>
              </a:lnSpc>
              <a:spcBef>
                <a:spcPts val="0"/>
              </a:spcBef>
              <a:spcAft>
                <a:spcPts val="0"/>
              </a:spcAft>
              <a:buClr>
                <a:schemeClr val="dk1"/>
              </a:buClr>
              <a:buSzPts val="1100"/>
              <a:buFont typeface="Arial"/>
              <a:buNone/>
            </a:pPr>
            <a:r>
              <a:rPr lang="en" sz="1400">
                <a:solidFill>
                  <a:schemeClr val="dk1"/>
                </a:solidFill>
                <a:highlight>
                  <a:schemeClr val="dk1"/>
                </a:highlight>
              </a:rPr>
              <a:t>6.</a:t>
            </a:r>
            <a:r>
              <a:rPr lang="en" sz="1200" b="1">
                <a:solidFill>
                  <a:srgbClr val="ECECEC"/>
                </a:solidFill>
                <a:highlight>
                  <a:schemeClr val="dk1"/>
                </a:highlight>
              </a:rPr>
              <a:t>Sentencing Guidelines:</a:t>
            </a:r>
            <a:r>
              <a:rPr lang="en" sz="1200">
                <a:solidFill>
                  <a:srgbClr val="ECECEC"/>
                </a:solidFill>
                <a:highlight>
                  <a:schemeClr val="dk1"/>
                </a:highlight>
              </a:rPr>
              <a:t> Judges can use the model's predictions to make fair and informed sentencing decisions. By considering factors such as the offender's likelihood of reoffending and the severity of the offense, judges can tailor sentences that are proportionate to the crime committed while also taking into account the potential for rehabilitation.</a:t>
            </a:r>
            <a:endParaRPr sz="1200">
              <a:solidFill>
                <a:srgbClr val="ECECEC"/>
              </a:solidFill>
              <a:highlight>
                <a:schemeClr val="dk1"/>
              </a:highlight>
            </a:endParaRPr>
          </a:p>
          <a:p>
            <a:pPr marL="0" lvl="0" indent="0" algn="l" rtl="0">
              <a:spcBef>
                <a:spcPts val="0"/>
              </a:spcBef>
              <a:spcAft>
                <a:spcPts val="0"/>
              </a:spcAft>
              <a:buClr>
                <a:schemeClr val="dk1"/>
              </a:buClr>
              <a:buSzPts val="1200"/>
              <a:buFont typeface="Calibri"/>
              <a:buNone/>
            </a:pPr>
            <a:endParaRPr b="1">
              <a:solidFill>
                <a:srgbClr val="ECECEC"/>
              </a:solidFill>
              <a:highlight>
                <a:schemeClr val="dk1"/>
              </a:highlight>
            </a:endParaRPr>
          </a:p>
        </p:txBody>
      </p:sp>
      <p:sp>
        <p:nvSpPr>
          <p:cNvPr id="415" name="Google Shape;415;g26ac2fbfdea_0_2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200"/>
              <a:buFont typeface="Calibri"/>
              <a:buNone/>
            </a:pPr>
            <a:fld id="{00000000-1234-1234-1234-123412341234}" type="slidenum">
              <a:rPr lang="en"/>
              <a:t>21</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g2bf214b295c_1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7" name="Google Shape;427;g2bf214b295c_1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g2bf214b295c_1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2" name="Google Shape;432;g2bf214b295c_1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Google Shape;436;g2bed6bb303b_4_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37" name="Google Shape;437;g2bed6bb303b_4_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a:p>
        </p:txBody>
      </p:sp>
      <p:sp>
        <p:nvSpPr>
          <p:cNvPr id="438" name="Google Shape;438;g2bed6bb303b_4_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200"/>
              <a:buFont typeface="Calibri"/>
              <a:buNone/>
            </a:pPr>
            <a:fld id="{00000000-1234-1234-1234-123412341234}" type="slidenum">
              <a:rPr lang="en"/>
              <a:t>24</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26a95e65671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26a95e65671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legal process is pretty complicated, and there’s a lot of ways the case can go. </a:t>
            </a:r>
            <a:endParaRPr/>
          </a:p>
          <a:p>
            <a:pPr marL="0" lvl="0" indent="0" algn="l" rtl="0">
              <a:spcBef>
                <a:spcPts val="0"/>
              </a:spcBef>
              <a:spcAft>
                <a:spcPts val="0"/>
              </a:spcAft>
              <a:buNone/>
            </a:pPr>
            <a:r>
              <a:rPr lang="en"/>
              <a:t>We’re focusing on the Sentencing outcomes here in blue</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sz="1400" u="sng">
                <a:solidFill>
                  <a:srgbClr val="0563C1"/>
                </a:solidFill>
                <a:hlinkClick r:id="rId3">
                  <a:extLst>
                    <a:ext uri="{A12FA001-AC4F-418D-AE19-62706E023703}">
                      <ahyp:hlinkClr xmlns:ahyp="http://schemas.microsoft.com/office/drawing/2018/hyperlinkcolor" val="tx"/>
                    </a:ext>
                  </a:extLst>
                </a:hlinkClick>
              </a:rPr>
              <a:t>https://www.cookcountystatesattorney.org/resources/how-read-data#Sentencing</a:t>
            </a:r>
            <a:endParaRPr sz="1400">
              <a:solidFill>
                <a:schemeClr val="dk1"/>
              </a:solidFill>
            </a:endParaRPr>
          </a:p>
          <a:p>
            <a:pPr marL="0" lvl="0" indent="0" algn="l" rtl="0">
              <a:spcBef>
                <a:spcPts val="0"/>
              </a:spcBef>
              <a:spcAft>
                <a:spcPts val="0"/>
              </a:spcAft>
              <a:buClr>
                <a:schemeClr val="dk1"/>
              </a:buClr>
              <a:buSzPts val="1100"/>
              <a:buFont typeface="Arial"/>
              <a:buNone/>
            </a:pPr>
            <a:endParaRPr sz="1400">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2be97eb5c64_0_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2be97eb5c64_0_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legal process is pretty complicated, and there’s a lot of ways the case can go. </a:t>
            </a:r>
            <a:endParaRPr/>
          </a:p>
          <a:p>
            <a:pPr marL="0" lvl="0" indent="0" algn="l" rtl="0">
              <a:spcBef>
                <a:spcPts val="0"/>
              </a:spcBef>
              <a:spcAft>
                <a:spcPts val="0"/>
              </a:spcAft>
              <a:buNone/>
            </a:pPr>
            <a:r>
              <a:rPr lang="en"/>
              <a:t>We’re focusing on the Sentencing outcomes here in blue</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sz="1400" u="sng">
                <a:solidFill>
                  <a:srgbClr val="0563C1"/>
                </a:solidFill>
                <a:hlinkClick r:id="rId3">
                  <a:extLst>
                    <a:ext uri="{A12FA001-AC4F-418D-AE19-62706E023703}">
                      <ahyp:hlinkClr xmlns:ahyp="http://schemas.microsoft.com/office/drawing/2018/hyperlinkcolor" val="tx"/>
                    </a:ext>
                  </a:extLst>
                </a:hlinkClick>
              </a:rPr>
              <a:t>https://www.cookcountystatesattorney.org/resources/how-read-data#Sentencing</a:t>
            </a:r>
            <a:endParaRPr sz="1400">
              <a:solidFill>
                <a:schemeClr val="dk1"/>
              </a:solidFill>
            </a:endParaRPr>
          </a:p>
          <a:p>
            <a:pPr marL="0" lvl="0" indent="0" algn="l" rtl="0">
              <a:spcBef>
                <a:spcPts val="0"/>
              </a:spcBef>
              <a:spcAft>
                <a:spcPts val="0"/>
              </a:spcAft>
              <a:buNone/>
            </a:pPr>
            <a:endParaRPr sz="1400">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26a47e3d411_1_27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8" name="Google Shape;188;g26a47e3d411_1_27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lvl="0" indent="-298450" algn="l" rtl="0">
              <a:spcBef>
                <a:spcPts val="0"/>
              </a:spcBef>
              <a:spcAft>
                <a:spcPts val="0"/>
              </a:spcAft>
              <a:buClr>
                <a:schemeClr val="dk1"/>
              </a:buClr>
              <a:buSzPts val="1100"/>
              <a:buAutoNum type="arabicParenR"/>
            </a:pPr>
            <a:r>
              <a:rPr lang="en" sz="1700">
                <a:solidFill>
                  <a:schemeClr val="dk1"/>
                </a:solidFill>
                <a:latin typeface="Calibri"/>
                <a:ea typeface="Calibri"/>
                <a:cs typeface="Calibri"/>
                <a:sym typeface="Calibri"/>
              </a:rPr>
              <a:t>By using publicly available data, lawyers can let prospective clients know what their odds are like by simply predicting on the client’s features. </a:t>
            </a:r>
            <a:endParaRPr sz="1700">
              <a:solidFill>
                <a:schemeClr val="dk1"/>
              </a:solidFill>
              <a:latin typeface="Calibri"/>
              <a:ea typeface="Calibri"/>
              <a:cs typeface="Calibri"/>
              <a:sym typeface="Calibri"/>
            </a:endParaRPr>
          </a:p>
          <a:p>
            <a:pPr marL="457200" lvl="0" indent="0" algn="l" rtl="0">
              <a:spcBef>
                <a:spcPts val="0"/>
              </a:spcBef>
              <a:spcAft>
                <a:spcPts val="0"/>
              </a:spcAft>
              <a:buNone/>
            </a:pPr>
            <a:endParaRPr sz="1700">
              <a:solidFill>
                <a:schemeClr val="dk1"/>
              </a:solidFill>
              <a:latin typeface="Calibri"/>
              <a:ea typeface="Calibri"/>
              <a:cs typeface="Calibri"/>
              <a:sym typeface="Calibri"/>
            </a:endParaRPr>
          </a:p>
          <a:p>
            <a:pPr marL="457200" lvl="0" indent="0" algn="l" rtl="0">
              <a:spcBef>
                <a:spcPts val="0"/>
              </a:spcBef>
              <a:spcAft>
                <a:spcPts val="0"/>
              </a:spcAft>
              <a:buNone/>
            </a:pPr>
            <a:r>
              <a:rPr lang="en">
                <a:solidFill>
                  <a:schemeClr val="dk1"/>
                </a:solidFill>
              </a:rPr>
              <a:t>Lawyers can use the tool to explain the odds and reality of their case to clients in an easily comprehensible manner. </a:t>
            </a:r>
            <a:endParaRPr>
              <a:solidFill>
                <a:schemeClr val="dk1"/>
              </a:solidFill>
            </a:endParaRPr>
          </a:p>
          <a:p>
            <a:pPr marL="0" lvl="0" indent="457200" algn="l" rtl="0">
              <a:spcBef>
                <a:spcPts val="0"/>
              </a:spcBef>
              <a:spcAft>
                <a:spcPts val="0"/>
              </a:spcAft>
              <a:buNone/>
            </a:pPr>
            <a:r>
              <a:rPr lang="en" sz="1200">
                <a:solidFill>
                  <a:schemeClr val="dk1"/>
                </a:solidFill>
              </a:rPr>
              <a:t>This transparency can build trust and help clients make better-informed decisions about their legal options.</a:t>
            </a:r>
            <a:endParaRPr sz="1200">
              <a:solidFill>
                <a:schemeClr val="dk1"/>
              </a:solidFill>
            </a:endParaRPr>
          </a:p>
          <a:p>
            <a:pPr marL="0" lvl="0" indent="457200" algn="l" rtl="0">
              <a:spcBef>
                <a:spcPts val="0"/>
              </a:spcBef>
              <a:spcAft>
                <a:spcPts val="0"/>
              </a:spcAft>
              <a:buNone/>
            </a:pPr>
            <a:endParaRPr sz="1200">
              <a:solidFill>
                <a:schemeClr val="dk1"/>
              </a:solidFill>
            </a:endParaRPr>
          </a:p>
          <a:p>
            <a:pPr marL="457200" lvl="0" indent="0" algn="l" rtl="0">
              <a:spcBef>
                <a:spcPts val="0"/>
              </a:spcBef>
              <a:spcAft>
                <a:spcPts val="0"/>
              </a:spcAft>
              <a:buClr>
                <a:schemeClr val="dk1"/>
              </a:buClr>
              <a:buSzPts val="1100"/>
              <a:buFont typeface="Arial"/>
              <a:buNone/>
            </a:pPr>
            <a:r>
              <a:rPr lang="en" sz="1200">
                <a:solidFill>
                  <a:schemeClr val="dk1"/>
                </a:solidFill>
              </a:rPr>
              <a:t>On top of that, thanks to the fact that this utilizes black box models,  law firms can run their own offline version of the model with their own previous clients data. </a:t>
            </a:r>
            <a:endParaRPr sz="1200">
              <a:solidFill>
                <a:schemeClr val="dk1"/>
              </a:solidFill>
            </a:endParaRPr>
          </a:p>
          <a:p>
            <a:pPr marL="457200" lvl="0" indent="0" algn="l" rtl="0">
              <a:spcBef>
                <a:spcPts val="0"/>
              </a:spcBef>
              <a:spcAft>
                <a:spcPts val="0"/>
              </a:spcAft>
              <a:buNone/>
            </a:pPr>
            <a:r>
              <a:rPr lang="en" sz="1200">
                <a:solidFill>
                  <a:schemeClr val="dk1"/>
                </a:solidFill>
              </a:rPr>
              <a:t>By masking that data and any PII (personally identifiable information) law firms can get an idea of where their clients results stand relative to those in the public dataset across varied legal representation (or lack thereof).</a:t>
            </a:r>
            <a:endParaRPr sz="1200">
              <a:solidFill>
                <a:schemeClr val="dk1"/>
              </a:solidFill>
            </a:endParaRPr>
          </a:p>
          <a:p>
            <a:pPr marL="457200" lvl="0" indent="0" algn="l" rtl="0">
              <a:spcBef>
                <a:spcPts val="0"/>
              </a:spcBef>
              <a:spcAft>
                <a:spcPts val="0"/>
              </a:spcAft>
              <a:buNone/>
            </a:pPr>
            <a:endParaRPr sz="1200">
              <a:solidFill>
                <a:schemeClr val="dk1"/>
              </a:solidFill>
            </a:endParaRPr>
          </a:p>
          <a:p>
            <a:pPr marL="457200" lvl="0" indent="0" algn="l" rtl="0">
              <a:spcBef>
                <a:spcPts val="0"/>
              </a:spcBef>
              <a:spcAft>
                <a:spcPts val="0"/>
              </a:spcAft>
              <a:buNone/>
            </a:pPr>
            <a:endParaRPr sz="1200">
              <a:solidFill>
                <a:schemeClr val="dk1"/>
              </a:solidFill>
            </a:endParaRPr>
          </a:p>
          <a:p>
            <a:pPr marL="457200" lvl="0" indent="0" algn="l" rtl="0">
              <a:spcBef>
                <a:spcPts val="0"/>
              </a:spcBef>
              <a:spcAft>
                <a:spcPts val="0"/>
              </a:spcAft>
              <a:buNone/>
            </a:pPr>
            <a:r>
              <a:rPr lang="en" sz="1200">
                <a:solidFill>
                  <a:schemeClr val="dk1"/>
                </a:solidFill>
              </a:rPr>
              <a:t>Another great feature of the models used is the feature importance. </a:t>
            </a:r>
            <a:endParaRPr sz="1200">
              <a:solidFill>
                <a:schemeClr val="dk1"/>
              </a:solidFill>
            </a:endParaRPr>
          </a:p>
          <a:p>
            <a:pPr marL="457200" lvl="0" indent="0" algn="l" rtl="0">
              <a:spcBef>
                <a:spcPts val="0"/>
              </a:spcBef>
              <a:spcAft>
                <a:spcPts val="0"/>
              </a:spcAft>
              <a:buNone/>
            </a:pPr>
            <a:r>
              <a:rPr lang="en" sz="1200">
                <a:solidFill>
                  <a:schemeClr val="dk1"/>
                </a:solidFill>
              </a:rPr>
              <a:t>While this isn’t as interpretable as a linear regression equation, it still gives clients and lawyers and idea of how important certain facts of the case, laws broken, client information, and others are important relative to each other.</a:t>
            </a:r>
            <a:endParaRPr sz="1200">
              <a:solidFill>
                <a:schemeClr val="dk1"/>
              </a:solidFill>
            </a:endParaRPr>
          </a:p>
          <a:p>
            <a:pPr marL="0" lvl="0" indent="0" algn="l" rtl="0">
              <a:spcBef>
                <a:spcPts val="0"/>
              </a:spcBef>
              <a:spcAft>
                <a:spcPts val="0"/>
              </a:spcAft>
              <a:buClr>
                <a:schemeClr val="dk1"/>
              </a:buClr>
              <a:buSzPts val="1100"/>
              <a:buFont typeface="Arial"/>
              <a:buNone/>
            </a:pPr>
            <a:endParaRPr sz="1200">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endParaRPr>
              <a:solidFill>
                <a:schemeClr val="dk1"/>
              </a:solidFill>
            </a:endParaRPr>
          </a:p>
          <a:p>
            <a:pPr marL="457200" lvl="0" indent="-298450" algn="l" rtl="0">
              <a:spcBef>
                <a:spcPts val="0"/>
              </a:spcBef>
              <a:spcAft>
                <a:spcPts val="0"/>
              </a:spcAft>
              <a:buClr>
                <a:schemeClr val="dk1"/>
              </a:buClr>
              <a:buSzPts val="1100"/>
              <a:buAutoNum type="arabicParenR"/>
            </a:pPr>
            <a:r>
              <a:rPr lang="en" sz="1200">
                <a:solidFill>
                  <a:schemeClr val="dk1"/>
                </a:solidFill>
              </a:rPr>
              <a:t>Mitigating Bias: By relying on data-driven predictions, lawyers can help mitigate the impact of potential biases in sentencing, advocating for fairness and equity based on historical trends and patterns.</a:t>
            </a:r>
            <a:endParaRPr sz="1200">
              <a:solidFill>
                <a:schemeClr val="dk1"/>
              </a:solidFill>
            </a:endParaRPr>
          </a:p>
          <a:p>
            <a:pPr marL="457200" lvl="0" indent="0" algn="l" rtl="0">
              <a:spcBef>
                <a:spcPts val="0"/>
              </a:spcBef>
              <a:spcAft>
                <a:spcPts val="0"/>
              </a:spcAft>
              <a:buNone/>
            </a:pPr>
            <a:r>
              <a:rPr lang="en" sz="1200">
                <a:solidFill>
                  <a:schemeClr val="dk1"/>
                </a:solidFill>
              </a:rPr>
              <a:t>It’s no secret that there is bias in juries, and in the legal system.  Not only does the model allow law firms to know where they might face it and prepare adequately, but it also allows them to use that information in their arguments to the jury, forcing them to examine their own potential biases, thus helping the legal firm’s clients. </a:t>
            </a:r>
            <a:endParaRPr sz="1200">
              <a:solidFill>
                <a:schemeClr val="dk1"/>
              </a:solidFill>
            </a:endParaRPr>
          </a:p>
          <a:p>
            <a:pPr marL="0" lvl="0" indent="0" algn="l" rtl="0">
              <a:spcBef>
                <a:spcPts val="0"/>
              </a:spcBef>
              <a:spcAft>
                <a:spcPts val="0"/>
              </a:spcAft>
              <a:buNone/>
            </a:pPr>
            <a:endParaRPr sz="1700">
              <a:solidFill>
                <a:schemeClr val="dk1"/>
              </a:solidFill>
              <a:latin typeface="Calibri"/>
              <a:ea typeface="Calibri"/>
              <a:cs typeface="Calibri"/>
              <a:sym typeface="Calibri"/>
            </a:endParaRPr>
          </a:p>
          <a:p>
            <a:pPr marL="457200" lvl="0" indent="0" algn="l" rtl="0">
              <a:spcBef>
                <a:spcPts val="0"/>
              </a:spcBef>
              <a:spcAft>
                <a:spcPts val="0"/>
              </a:spcAft>
              <a:buClr>
                <a:schemeClr val="dk1"/>
              </a:buClr>
              <a:buSzPts val="1100"/>
              <a:buFont typeface="Arial"/>
              <a:buNone/>
            </a:pPr>
            <a:r>
              <a:rPr lang="en" sz="1700">
                <a:solidFill>
                  <a:schemeClr val="dk1"/>
                </a:solidFill>
                <a:latin typeface="Calibri"/>
                <a:ea typeface="Calibri"/>
                <a:cs typeface="Calibri"/>
                <a:sym typeface="Calibri"/>
              </a:rPr>
              <a:t>( Credibility, Emotion, and Logic ) and to fight against bias in the court.</a:t>
            </a:r>
            <a:endParaRPr sz="1700">
              <a:solidFill>
                <a:schemeClr val="dk1"/>
              </a:solidFill>
              <a:latin typeface="Calibri"/>
              <a:ea typeface="Calibri"/>
              <a:cs typeface="Calibri"/>
              <a:sym typeface="Calibri"/>
            </a:endParaRPr>
          </a:p>
          <a:p>
            <a:pPr marL="457200" lvl="0" indent="0" algn="l" rtl="0">
              <a:spcBef>
                <a:spcPts val="0"/>
              </a:spcBef>
              <a:spcAft>
                <a:spcPts val="0"/>
              </a:spcAft>
              <a:buClr>
                <a:schemeClr val="dk1"/>
              </a:buClr>
              <a:buSzPts val="1100"/>
              <a:buFont typeface="Arial"/>
              <a:buNone/>
            </a:pPr>
            <a:endParaRPr sz="1700">
              <a:solidFill>
                <a:schemeClr val="dk1"/>
              </a:solidFill>
              <a:latin typeface="Calibri"/>
              <a:ea typeface="Calibri"/>
              <a:cs typeface="Calibri"/>
              <a:sym typeface="Calibri"/>
            </a:endParaRPr>
          </a:p>
          <a:p>
            <a:pPr marL="457200" lvl="0" indent="0" algn="l" rtl="0">
              <a:spcBef>
                <a:spcPts val="0"/>
              </a:spcBef>
              <a:spcAft>
                <a:spcPts val="0"/>
              </a:spcAft>
              <a:buClr>
                <a:schemeClr val="dk1"/>
              </a:buClr>
              <a:buSzPts val="1100"/>
              <a:buFont typeface="Arial"/>
              <a:buNone/>
            </a:pPr>
            <a:endParaRPr sz="1700">
              <a:solidFill>
                <a:schemeClr val="dk1"/>
              </a:solidFill>
              <a:latin typeface="Calibri"/>
              <a:ea typeface="Calibri"/>
              <a:cs typeface="Calibri"/>
              <a:sym typeface="Calibri"/>
            </a:endParaRPr>
          </a:p>
          <a:p>
            <a:pPr marL="457200" lvl="0" indent="0" algn="l" rtl="0">
              <a:spcBef>
                <a:spcPts val="0"/>
              </a:spcBef>
              <a:spcAft>
                <a:spcPts val="0"/>
              </a:spcAft>
              <a:buNone/>
            </a:pPr>
            <a:endParaRPr sz="1200">
              <a:solidFill>
                <a:schemeClr val="dk1"/>
              </a:solidFill>
            </a:endParaRPr>
          </a:p>
          <a:p>
            <a:pPr marL="457200" lvl="0" indent="-304800" algn="l" rtl="0">
              <a:spcBef>
                <a:spcPts val="0"/>
              </a:spcBef>
              <a:spcAft>
                <a:spcPts val="0"/>
              </a:spcAft>
              <a:buClr>
                <a:schemeClr val="dk1"/>
              </a:buClr>
              <a:buSzPts val="1200"/>
              <a:buAutoNum type="arabicParenR"/>
            </a:pPr>
            <a:r>
              <a:rPr lang="en" sz="1200">
                <a:solidFill>
                  <a:schemeClr val="dk1"/>
                </a:solidFill>
              </a:rPr>
              <a:t>Lawyers and firms can more accurately prioritize their time and resources to cases as needed.</a:t>
            </a:r>
            <a:endParaRPr sz="1200">
              <a:solidFill>
                <a:schemeClr val="dk1"/>
              </a:solidFill>
            </a:endParaRPr>
          </a:p>
        </p:txBody>
      </p:sp>
      <p:sp>
        <p:nvSpPr>
          <p:cNvPr id="189" name="Google Shape;189;g26a47e3d411_1_27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200"/>
              <a:buFont typeface="Calibri"/>
              <a:buNone/>
            </a:pPr>
            <a:fld id="{00000000-1234-1234-1234-123412341234}" type="slidenum">
              <a:rPr lang="en"/>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2be97eb5c64_0_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2" name="Google Shape;202;g2be97eb5c64_0_3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r>
              <a:rPr lang="en"/>
              <a:t>We validated these models with at least 5 rounds of cross-validation,  which basically means we know the model is generalizable. </a:t>
            </a:r>
            <a:endParaRPr/>
          </a:p>
          <a:p>
            <a:pPr marL="0" lvl="0" indent="0" algn="l" rtl="0">
              <a:spcBef>
                <a:spcPts val="0"/>
              </a:spcBef>
              <a:spcAft>
                <a:spcPts val="0"/>
              </a:spcAft>
              <a:buClr>
                <a:schemeClr val="dk1"/>
              </a:buClr>
              <a:buSzPts val="1200"/>
              <a:buFont typeface="Calibri"/>
              <a:buNone/>
            </a:pPr>
            <a:r>
              <a:rPr lang="en"/>
              <a:t>That is, we know it’s not just suited to our data and can be applied elsewhere without issue. </a:t>
            </a:r>
            <a:endParaRPr/>
          </a:p>
        </p:txBody>
      </p:sp>
      <p:sp>
        <p:nvSpPr>
          <p:cNvPr id="203" name="Google Shape;203;g2be97eb5c64_0_3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200"/>
              <a:buFont typeface="Calibri"/>
              <a:buNone/>
            </a:pPr>
            <a:fld id="{00000000-1234-1234-1234-123412341234}" type="slidenum">
              <a:rPr lang="en"/>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2be97eb5c64_0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2be97eb5c64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What are the outcomes and predictors?  I’m glad you asked.   It’s at this point we feel the need to say that this tool has great potential, but is only helpful in the hands of a skilled lawyer or legal team.</a:t>
            </a:r>
            <a:endParaRPr/>
          </a:p>
          <a:p>
            <a:pPr marL="0" lvl="0" indent="0" algn="l" rtl="0">
              <a:spcBef>
                <a:spcPts val="0"/>
              </a:spcBef>
              <a:spcAft>
                <a:spcPts val="0"/>
              </a:spcAft>
              <a:buNone/>
            </a:pPr>
            <a:r>
              <a:rPr lang="en"/>
              <a:t>If you want to predict on a new client, you’re going to need to figure out some information.</a:t>
            </a:r>
            <a:endParaRPr/>
          </a:p>
          <a:p>
            <a:pPr marL="0" lvl="0" indent="0" algn="l" rtl="0">
              <a:spcBef>
                <a:spcPts val="0"/>
              </a:spcBef>
              <a:spcAft>
                <a:spcPts val="0"/>
              </a:spcAft>
              <a:buNone/>
            </a:pPr>
            <a:endParaRPr/>
          </a:p>
          <a:p>
            <a:pPr marL="0" lvl="0" indent="0" algn="l" rtl="0">
              <a:spcBef>
                <a:spcPts val="0"/>
              </a:spcBef>
              <a:spcAft>
                <a:spcPts val="0"/>
              </a:spcAft>
              <a:buNone/>
            </a:pPr>
            <a:r>
              <a:rPr lang="en"/>
              <a:t>While this isn’t information tht would be easily surmisable by a layman– a good lawyer who has information from his client will be able to know what sections of the law, what charges, and how many counts of charges will be pushed on his client before officially finding them out. </a:t>
            </a:r>
            <a:endParaRPr/>
          </a:p>
          <a:p>
            <a:pPr marL="0" lvl="0" indent="0" algn="l" rtl="0">
              <a:spcBef>
                <a:spcPts val="0"/>
              </a:spcBef>
              <a:spcAft>
                <a:spcPts val="0"/>
              </a:spcAft>
              <a:buNone/>
            </a:pPr>
            <a:r>
              <a:rPr lang="en"/>
              <a:t>What this means is the lawyer can figure out that the client is being accused of breaking Statute 27 in subsection B of chapter 2.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2bed6bb303b_4_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3" name="Google Shape;233;g2bed6bb303b_4_3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r>
              <a:rPr lang="en" sz="1050">
                <a:solidFill>
                  <a:schemeClr val="dk1"/>
                </a:solidFill>
                <a:highlight>
                  <a:schemeClr val="lt1"/>
                </a:highlight>
                <a:latin typeface="Calibri"/>
                <a:ea typeface="Calibri"/>
                <a:cs typeface="Calibri"/>
                <a:sym typeface="Calibri"/>
              </a:rPr>
              <a:t>Demographic Information:</a:t>
            </a:r>
            <a:endParaRPr sz="1050">
              <a:solidFill>
                <a:schemeClr val="dk1"/>
              </a:solidFill>
              <a:highlight>
                <a:schemeClr val="lt1"/>
              </a:highlight>
              <a:latin typeface="Calibri"/>
              <a:ea typeface="Calibri"/>
              <a:cs typeface="Calibri"/>
              <a:sym typeface="Calibri"/>
            </a:endParaRPr>
          </a:p>
          <a:p>
            <a:pPr marL="0" lvl="0" indent="0" algn="l" rtl="0">
              <a:spcBef>
                <a:spcPts val="0"/>
              </a:spcBef>
              <a:spcAft>
                <a:spcPts val="0"/>
              </a:spcAft>
              <a:buClr>
                <a:schemeClr val="dk1"/>
              </a:buClr>
              <a:buSzPts val="1200"/>
              <a:buFont typeface="Calibri"/>
              <a:buNone/>
            </a:pPr>
            <a:endParaRPr sz="1050">
              <a:solidFill>
                <a:schemeClr val="dk1"/>
              </a:solidFill>
              <a:highlight>
                <a:schemeClr val="lt1"/>
              </a:highlight>
              <a:latin typeface="Calibri"/>
              <a:ea typeface="Calibri"/>
              <a:cs typeface="Calibri"/>
              <a:sym typeface="Calibri"/>
            </a:endParaRPr>
          </a:p>
          <a:p>
            <a:pPr marL="0" lvl="0" indent="0" algn="l" rtl="0">
              <a:spcBef>
                <a:spcPts val="0"/>
              </a:spcBef>
              <a:spcAft>
                <a:spcPts val="0"/>
              </a:spcAft>
              <a:buClr>
                <a:schemeClr val="dk1"/>
              </a:buClr>
              <a:buSzPts val="1200"/>
              <a:buFont typeface="Calibri"/>
              <a:buNone/>
            </a:pPr>
            <a:r>
              <a:rPr lang="en" sz="1050">
                <a:solidFill>
                  <a:schemeClr val="dk1"/>
                </a:solidFill>
                <a:highlight>
                  <a:schemeClr val="lt1"/>
                </a:highlight>
                <a:latin typeface="Calibri"/>
                <a:ea typeface="Calibri"/>
                <a:cs typeface="Calibri"/>
                <a:sym typeface="Calibri"/>
              </a:rPr>
              <a:t>Age: The age of the individual involved in the legal proceedings. It can provide insight into age-related patterns or correlations with legal outcomes.</a:t>
            </a:r>
            <a:endParaRPr sz="1050">
              <a:solidFill>
                <a:schemeClr val="dk1"/>
              </a:solidFill>
              <a:highlight>
                <a:schemeClr val="lt1"/>
              </a:highlight>
              <a:latin typeface="Calibri"/>
              <a:ea typeface="Calibri"/>
              <a:cs typeface="Calibri"/>
              <a:sym typeface="Calibri"/>
            </a:endParaRPr>
          </a:p>
          <a:p>
            <a:pPr marL="0" lvl="0" indent="0" algn="l" rtl="0">
              <a:spcBef>
                <a:spcPts val="0"/>
              </a:spcBef>
              <a:spcAft>
                <a:spcPts val="0"/>
              </a:spcAft>
              <a:buClr>
                <a:schemeClr val="dk1"/>
              </a:buClr>
              <a:buSzPts val="1200"/>
              <a:buFont typeface="Calibri"/>
              <a:buNone/>
            </a:pPr>
            <a:r>
              <a:rPr lang="en" sz="1050">
                <a:solidFill>
                  <a:schemeClr val="dk1"/>
                </a:solidFill>
                <a:highlight>
                  <a:schemeClr val="lt1"/>
                </a:highlight>
                <a:latin typeface="Calibri"/>
                <a:ea typeface="Calibri"/>
                <a:cs typeface="Calibri"/>
                <a:sym typeface="Calibri"/>
              </a:rPr>
              <a:t>Gender: The gender of the individual. Gender might play a role in legal proceedings due to potential biases or differences in treatment.</a:t>
            </a:r>
            <a:endParaRPr sz="1050">
              <a:solidFill>
                <a:schemeClr val="dk1"/>
              </a:solidFill>
              <a:highlight>
                <a:schemeClr val="lt1"/>
              </a:highlight>
              <a:latin typeface="Calibri"/>
              <a:ea typeface="Calibri"/>
              <a:cs typeface="Calibri"/>
              <a:sym typeface="Calibri"/>
            </a:endParaRPr>
          </a:p>
          <a:p>
            <a:pPr marL="0" lvl="0" indent="0" algn="l" rtl="0">
              <a:spcBef>
                <a:spcPts val="0"/>
              </a:spcBef>
              <a:spcAft>
                <a:spcPts val="0"/>
              </a:spcAft>
              <a:buClr>
                <a:schemeClr val="dk1"/>
              </a:buClr>
              <a:buSzPts val="1200"/>
              <a:buFont typeface="Calibri"/>
              <a:buNone/>
            </a:pPr>
            <a:r>
              <a:rPr lang="en" sz="1050">
                <a:solidFill>
                  <a:schemeClr val="dk1"/>
                </a:solidFill>
                <a:highlight>
                  <a:schemeClr val="lt1"/>
                </a:highlight>
                <a:latin typeface="Calibri"/>
                <a:ea typeface="Calibri"/>
                <a:cs typeface="Calibri"/>
                <a:sym typeface="Calibri"/>
              </a:rPr>
              <a:t>Race: The racial or ethnic background of the individual. Race can influence legal outcomes due to systemic biases or disparities in the justice system.</a:t>
            </a:r>
            <a:endParaRPr sz="1050">
              <a:solidFill>
                <a:schemeClr val="dk1"/>
              </a:solidFill>
              <a:highlight>
                <a:schemeClr val="lt1"/>
              </a:highlight>
              <a:latin typeface="Calibri"/>
              <a:ea typeface="Calibri"/>
              <a:cs typeface="Calibri"/>
              <a:sym typeface="Calibri"/>
            </a:endParaRPr>
          </a:p>
          <a:p>
            <a:pPr marL="0" lvl="0" indent="0" algn="l" rtl="0">
              <a:spcBef>
                <a:spcPts val="0"/>
              </a:spcBef>
              <a:spcAft>
                <a:spcPts val="0"/>
              </a:spcAft>
              <a:buClr>
                <a:schemeClr val="dk1"/>
              </a:buClr>
              <a:buSzPts val="1200"/>
              <a:buFont typeface="Calibri"/>
              <a:buNone/>
            </a:pPr>
            <a:r>
              <a:rPr lang="en" sz="1050">
                <a:solidFill>
                  <a:schemeClr val="dk1"/>
                </a:solidFill>
                <a:highlight>
                  <a:schemeClr val="lt1"/>
                </a:highlight>
                <a:latin typeface="Calibri"/>
                <a:ea typeface="Calibri"/>
                <a:cs typeface="Calibri"/>
                <a:sym typeface="Calibri"/>
              </a:rPr>
              <a:t>Legal &amp; Criminal Information:</a:t>
            </a:r>
            <a:endParaRPr sz="1050">
              <a:solidFill>
                <a:schemeClr val="dk1"/>
              </a:solidFill>
              <a:highlight>
                <a:schemeClr val="lt1"/>
              </a:highlight>
              <a:latin typeface="Calibri"/>
              <a:ea typeface="Calibri"/>
              <a:cs typeface="Calibri"/>
              <a:sym typeface="Calibri"/>
            </a:endParaRPr>
          </a:p>
          <a:p>
            <a:pPr marL="0" lvl="0" indent="0" algn="l" rtl="0">
              <a:spcBef>
                <a:spcPts val="0"/>
              </a:spcBef>
              <a:spcAft>
                <a:spcPts val="0"/>
              </a:spcAft>
              <a:buClr>
                <a:schemeClr val="dk1"/>
              </a:buClr>
              <a:buSzPts val="1200"/>
              <a:buFont typeface="Calibri"/>
              <a:buNone/>
            </a:pPr>
            <a:endParaRPr sz="1050">
              <a:solidFill>
                <a:schemeClr val="dk1"/>
              </a:solidFill>
              <a:highlight>
                <a:schemeClr val="lt1"/>
              </a:highlight>
              <a:latin typeface="Calibri"/>
              <a:ea typeface="Calibri"/>
              <a:cs typeface="Calibri"/>
              <a:sym typeface="Calibri"/>
            </a:endParaRPr>
          </a:p>
          <a:p>
            <a:pPr marL="0" lvl="0" indent="0" algn="l" rtl="0">
              <a:spcBef>
                <a:spcPts val="0"/>
              </a:spcBef>
              <a:spcAft>
                <a:spcPts val="0"/>
              </a:spcAft>
              <a:buClr>
                <a:schemeClr val="dk1"/>
              </a:buClr>
              <a:buSzPts val="1200"/>
              <a:buFont typeface="Calibri"/>
              <a:buNone/>
            </a:pPr>
            <a:r>
              <a:rPr lang="en" sz="1050">
                <a:solidFill>
                  <a:schemeClr val="dk1"/>
                </a:solidFill>
                <a:highlight>
                  <a:schemeClr val="lt1"/>
                </a:highlight>
                <a:latin typeface="Calibri"/>
                <a:ea typeface="Calibri"/>
                <a:cs typeface="Calibri"/>
                <a:sym typeface="Calibri"/>
              </a:rPr>
              <a:t>Legal Proceedings &amp; Charges: Details about the legal proceedings, including whether the individual was charged, the types of charges, and any specific details related to the charges.</a:t>
            </a:r>
            <a:endParaRPr sz="1050">
              <a:solidFill>
                <a:schemeClr val="dk1"/>
              </a:solidFill>
              <a:highlight>
                <a:schemeClr val="lt1"/>
              </a:highlight>
              <a:latin typeface="Calibri"/>
              <a:ea typeface="Calibri"/>
              <a:cs typeface="Calibri"/>
              <a:sym typeface="Calibri"/>
            </a:endParaRPr>
          </a:p>
          <a:p>
            <a:pPr marL="0" lvl="0" indent="0" algn="l" rtl="0">
              <a:spcBef>
                <a:spcPts val="0"/>
              </a:spcBef>
              <a:spcAft>
                <a:spcPts val="0"/>
              </a:spcAft>
              <a:buClr>
                <a:schemeClr val="dk1"/>
              </a:buClr>
              <a:buSzPts val="1200"/>
              <a:buFont typeface="Calibri"/>
              <a:buNone/>
            </a:pPr>
            <a:r>
              <a:rPr lang="en" sz="1050">
                <a:solidFill>
                  <a:schemeClr val="dk1"/>
                </a:solidFill>
                <a:highlight>
                  <a:schemeClr val="lt1"/>
                </a:highlight>
                <a:latin typeface="Calibri"/>
                <a:ea typeface="Calibri"/>
                <a:cs typeface="Calibri"/>
                <a:sym typeface="Calibri"/>
              </a:rPr>
              <a:t>Offense Category: Categorization of the offense(s) committed, which can range from minor infractions to serious crimes.</a:t>
            </a:r>
            <a:endParaRPr sz="1050">
              <a:solidFill>
                <a:schemeClr val="dk1"/>
              </a:solidFill>
              <a:highlight>
                <a:schemeClr val="lt1"/>
              </a:highlight>
              <a:latin typeface="Calibri"/>
              <a:ea typeface="Calibri"/>
              <a:cs typeface="Calibri"/>
              <a:sym typeface="Calibri"/>
            </a:endParaRPr>
          </a:p>
          <a:p>
            <a:pPr marL="0" lvl="0" indent="0" algn="l" rtl="0">
              <a:spcBef>
                <a:spcPts val="0"/>
              </a:spcBef>
              <a:spcAft>
                <a:spcPts val="0"/>
              </a:spcAft>
              <a:buClr>
                <a:schemeClr val="dk1"/>
              </a:buClr>
              <a:buSzPts val="1200"/>
              <a:buFont typeface="Calibri"/>
              <a:buNone/>
            </a:pPr>
            <a:r>
              <a:rPr lang="en" sz="1050">
                <a:solidFill>
                  <a:schemeClr val="dk1"/>
                </a:solidFill>
                <a:highlight>
                  <a:schemeClr val="lt1"/>
                </a:highlight>
                <a:latin typeface="Calibri"/>
                <a:ea typeface="Calibri"/>
                <a:cs typeface="Calibri"/>
                <a:sym typeface="Calibri"/>
              </a:rPr>
              <a:t>Primary Charge Flag: Indicates whether a particular charge is considered the primary charge among multiple charges.</a:t>
            </a:r>
            <a:endParaRPr sz="1050">
              <a:solidFill>
                <a:schemeClr val="dk1"/>
              </a:solidFill>
              <a:highlight>
                <a:schemeClr val="lt1"/>
              </a:highlight>
              <a:latin typeface="Calibri"/>
              <a:ea typeface="Calibri"/>
              <a:cs typeface="Calibri"/>
              <a:sym typeface="Calibri"/>
            </a:endParaRPr>
          </a:p>
          <a:p>
            <a:pPr marL="0" lvl="0" indent="0" algn="l" rtl="0">
              <a:spcBef>
                <a:spcPts val="0"/>
              </a:spcBef>
              <a:spcAft>
                <a:spcPts val="0"/>
              </a:spcAft>
              <a:buClr>
                <a:schemeClr val="dk1"/>
              </a:buClr>
              <a:buSzPts val="1200"/>
              <a:buFont typeface="Calibri"/>
              <a:buNone/>
            </a:pPr>
            <a:r>
              <a:rPr lang="en" sz="1050">
                <a:solidFill>
                  <a:schemeClr val="dk1"/>
                </a:solidFill>
                <a:highlight>
                  <a:schemeClr val="lt1"/>
                </a:highlight>
                <a:latin typeface="Calibri"/>
                <a:ea typeface="Calibri"/>
                <a:cs typeface="Calibri"/>
                <a:sym typeface="Calibri"/>
              </a:rPr>
              <a:t>Charge Count: The number of charges filed against the individual.</a:t>
            </a:r>
            <a:endParaRPr sz="1050">
              <a:solidFill>
                <a:schemeClr val="dk1"/>
              </a:solidFill>
              <a:highlight>
                <a:schemeClr val="lt1"/>
              </a:highlight>
              <a:latin typeface="Calibri"/>
              <a:ea typeface="Calibri"/>
              <a:cs typeface="Calibri"/>
              <a:sym typeface="Calibri"/>
            </a:endParaRPr>
          </a:p>
          <a:p>
            <a:pPr marL="0" lvl="0" indent="0" algn="l" rtl="0">
              <a:spcBef>
                <a:spcPts val="0"/>
              </a:spcBef>
              <a:spcAft>
                <a:spcPts val="0"/>
              </a:spcAft>
              <a:buClr>
                <a:schemeClr val="dk1"/>
              </a:buClr>
              <a:buSzPts val="1200"/>
              <a:buFont typeface="Calibri"/>
              <a:buNone/>
            </a:pPr>
            <a:r>
              <a:rPr lang="en" sz="1050">
                <a:solidFill>
                  <a:schemeClr val="dk1"/>
                </a:solidFill>
                <a:highlight>
                  <a:schemeClr val="lt1"/>
                </a:highlight>
                <a:latin typeface="Calibri"/>
                <a:ea typeface="Calibri"/>
                <a:cs typeface="Calibri"/>
                <a:sym typeface="Calibri"/>
              </a:rPr>
              <a:t>Specific Charged Offenses: Detailed information about the specific offenses with which the individual is charged.</a:t>
            </a:r>
            <a:endParaRPr sz="1050">
              <a:solidFill>
                <a:schemeClr val="dk1"/>
              </a:solidFill>
              <a:highlight>
                <a:schemeClr val="lt1"/>
              </a:highlight>
              <a:latin typeface="Calibri"/>
              <a:ea typeface="Calibri"/>
              <a:cs typeface="Calibri"/>
              <a:sym typeface="Calibri"/>
            </a:endParaRPr>
          </a:p>
          <a:p>
            <a:pPr marL="0" lvl="0" indent="0" algn="l" rtl="0">
              <a:spcBef>
                <a:spcPts val="0"/>
              </a:spcBef>
              <a:spcAft>
                <a:spcPts val="0"/>
              </a:spcAft>
              <a:buClr>
                <a:schemeClr val="dk1"/>
              </a:buClr>
              <a:buSzPts val="1200"/>
              <a:buFont typeface="Calibri"/>
              <a:buNone/>
            </a:pPr>
            <a:r>
              <a:rPr lang="en" sz="1050">
                <a:solidFill>
                  <a:schemeClr val="dk1"/>
                </a:solidFill>
                <a:highlight>
                  <a:schemeClr val="lt1"/>
                </a:highlight>
                <a:latin typeface="Calibri"/>
                <a:ea typeface="Calibri"/>
                <a:cs typeface="Calibri"/>
                <a:sym typeface="Calibri"/>
              </a:rPr>
              <a:t>Crime Types: Classification of the crimes committed, which can include various categories such as violent crimes, property crimes, or drug offenses.</a:t>
            </a:r>
            <a:endParaRPr sz="1050">
              <a:solidFill>
                <a:schemeClr val="dk1"/>
              </a:solidFill>
              <a:highlight>
                <a:schemeClr val="lt1"/>
              </a:highlight>
              <a:latin typeface="Calibri"/>
              <a:ea typeface="Calibri"/>
              <a:cs typeface="Calibri"/>
              <a:sym typeface="Calibri"/>
            </a:endParaRPr>
          </a:p>
          <a:p>
            <a:pPr marL="0" lvl="0" indent="0" algn="l" rtl="0">
              <a:spcBef>
                <a:spcPts val="0"/>
              </a:spcBef>
              <a:spcAft>
                <a:spcPts val="0"/>
              </a:spcAft>
              <a:buClr>
                <a:schemeClr val="dk1"/>
              </a:buClr>
              <a:buSzPts val="1200"/>
              <a:buFont typeface="Calibri"/>
              <a:buNone/>
            </a:pPr>
            <a:r>
              <a:rPr lang="en" sz="1050">
                <a:solidFill>
                  <a:schemeClr val="dk1"/>
                </a:solidFill>
                <a:highlight>
                  <a:schemeClr val="lt1"/>
                </a:highlight>
                <a:latin typeface="Calibri"/>
                <a:ea typeface="Calibri"/>
                <a:cs typeface="Calibri"/>
                <a:sym typeface="Calibri"/>
              </a:rPr>
              <a:t>Incident Details:</a:t>
            </a:r>
            <a:endParaRPr sz="1050">
              <a:solidFill>
                <a:schemeClr val="dk1"/>
              </a:solidFill>
              <a:highlight>
                <a:schemeClr val="lt1"/>
              </a:highlight>
              <a:latin typeface="Calibri"/>
              <a:ea typeface="Calibri"/>
              <a:cs typeface="Calibri"/>
              <a:sym typeface="Calibri"/>
            </a:endParaRPr>
          </a:p>
          <a:p>
            <a:pPr marL="0" lvl="0" indent="0" algn="l" rtl="0">
              <a:spcBef>
                <a:spcPts val="0"/>
              </a:spcBef>
              <a:spcAft>
                <a:spcPts val="0"/>
              </a:spcAft>
              <a:buClr>
                <a:schemeClr val="dk1"/>
              </a:buClr>
              <a:buSzPts val="1200"/>
              <a:buFont typeface="Calibri"/>
              <a:buNone/>
            </a:pPr>
            <a:endParaRPr sz="1050">
              <a:solidFill>
                <a:schemeClr val="dk1"/>
              </a:solidFill>
              <a:highlight>
                <a:schemeClr val="lt1"/>
              </a:highlight>
              <a:latin typeface="Calibri"/>
              <a:ea typeface="Calibri"/>
              <a:cs typeface="Calibri"/>
              <a:sym typeface="Calibri"/>
            </a:endParaRPr>
          </a:p>
          <a:p>
            <a:pPr marL="0" lvl="0" indent="0" algn="l" rtl="0">
              <a:spcBef>
                <a:spcPts val="0"/>
              </a:spcBef>
              <a:spcAft>
                <a:spcPts val="0"/>
              </a:spcAft>
              <a:buClr>
                <a:schemeClr val="dk1"/>
              </a:buClr>
              <a:buSzPts val="1200"/>
              <a:buFont typeface="Calibri"/>
              <a:buNone/>
            </a:pPr>
            <a:r>
              <a:rPr lang="en" sz="1050">
                <a:solidFill>
                  <a:schemeClr val="dk1"/>
                </a:solidFill>
                <a:highlight>
                  <a:schemeClr val="lt1"/>
                </a:highlight>
                <a:latin typeface="Calibri"/>
                <a:ea typeface="Calibri"/>
                <a:cs typeface="Calibri"/>
                <a:sym typeface="Calibri"/>
              </a:rPr>
              <a:t>City: The location (city) where the incident occurred. This provides geographical context and may influence legal processes.</a:t>
            </a:r>
            <a:endParaRPr sz="1050">
              <a:solidFill>
                <a:schemeClr val="dk1"/>
              </a:solidFill>
              <a:highlight>
                <a:schemeClr val="lt1"/>
              </a:highlight>
              <a:latin typeface="Calibri"/>
              <a:ea typeface="Calibri"/>
              <a:cs typeface="Calibri"/>
              <a:sym typeface="Calibri"/>
            </a:endParaRPr>
          </a:p>
          <a:p>
            <a:pPr marL="0" lvl="0" indent="0" algn="l" rtl="0">
              <a:spcBef>
                <a:spcPts val="0"/>
              </a:spcBef>
              <a:spcAft>
                <a:spcPts val="0"/>
              </a:spcAft>
              <a:buClr>
                <a:schemeClr val="dk1"/>
              </a:buClr>
              <a:buSzPts val="1200"/>
              <a:buFont typeface="Calibri"/>
              <a:buNone/>
            </a:pPr>
            <a:r>
              <a:rPr lang="en" sz="1050">
                <a:solidFill>
                  <a:schemeClr val="dk1"/>
                </a:solidFill>
                <a:highlight>
                  <a:schemeClr val="lt1"/>
                </a:highlight>
                <a:latin typeface="Calibri"/>
                <a:ea typeface="Calibri"/>
                <a:cs typeface="Calibri"/>
                <a:sym typeface="Calibri"/>
              </a:rPr>
              <a:t>Law Enforcement Agencies Involved: Information about the law enforcement agencies involved in handling the incident or making arrests.</a:t>
            </a:r>
            <a:endParaRPr sz="1050">
              <a:solidFill>
                <a:schemeClr val="dk1"/>
              </a:solidFill>
              <a:highlight>
                <a:schemeClr val="lt1"/>
              </a:highlight>
              <a:latin typeface="Calibri"/>
              <a:ea typeface="Calibri"/>
              <a:cs typeface="Calibri"/>
              <a:sym typeface="Calibri"/>
            </a:endParaRPr>
          </a:p>
          <a:p>
            <a:pPr marL="0" lvl="0" indent="0" algn="l" rtl="0">
              <a:spcBef>
                <a:spcPts val="0"/>
              </a:spcBef>
              <a:spcAft>
                <a:spcPts val="0"/>
              </a:spcAft>
              <a:buClr>
                <a:schemeClr val="dk1"/>
              </a:buClr>
              <a:buSzPts val="1200"/>
              <a:buFont typeface="Calibri"/>
              <a:buNone/>
            </a:pPr>
            <a:r>
              <a:rPr lang="en" sz="1050">
                <a:solidFill>
                  <a:schemeClr val="dk1"/>
                </a:solidFill>
                <a:highlight>
                  <a:schemeClr val="lt1"/>
                </a:highlight>
                <a:latin typeface="Calibri"/>
                <a:ea typeface="Calibri"/>
                <a:cs typeface="Calibri"/>
                <a:sym typeface="Calibri"/>
              </a:rPr>
              <a:t>Dates of Incident and Arrest: Timing details regarding when the incident occurred and when the arrest was made. This helps establish the timeline of events.</a:t>
            </a:r>
            <a:endParaRPr sz="1050">
              <a:solidFill>
                <a:schemeClr val="dk1"/>
              </a:solidFill>
              <a:highlight>
                <a:schemeClr val="lt1"/>
              </a:highlight>
              <a:latin typeface="Calibri"/>
              <a:ea typeface="Calibri"/>
              <a:cs typeface="Calibri"/>
              <a:sym typeface="Calibri"/>
            </a:endParaRPr>
          </a:p>
          <a:p>
            <a:pPr marL="0" lvl="0" indent="0" algn="l" rtl="0">
              <a:spcBef>
                <a:spcPts val="0"/>
              </a:spcBef>
              <a:spcAft>
                <a:spcPts val="0"/>
              </a:spcAft>
              <a:buClr>
                <a:schemeClr val="dk1"/>
              </a:buClr>
              <a:buSzPts val="1200"/>
              <a:buFont typeface="Calibri"/>
              <a:buNone/>
            </a:pPr>
            <a:r>
              <a:rPr lang="en" sz="1050">
                <a:solidFill>
                  <a:schemeClr val="dk1"/>
                </a:solidFill>
                <a:highlight>
                  <a:schemeClr val="lt1"/>
                </a:highlight>
                <a:latin typeface="Calibri"/>
                <a:ea typeface="Calibri"/>
                <a:cs typeface="Calibri"/>
                <a:sym typeface="Calibri"/>
              </a:rPr>
              <a:t>Duration Between Incident and Arrest: The time elapsed between the occurrence of the incident and the arrest. This duration may impact legal proceedings and case outcomes.</a:t>
            </a:r>
            <a:endParaRPr sz="1050">
              <a:solidFill>
                <a:schemeClr val="dk1"/>
              </a:solidFill>
              <a:highlight>
                <a:schemeClr val="lt1"/>
              </a:highlight>
              <a:latin typeface="Calibri"/>
              <a:ea typeface="Calibri"/>
              <a:cs typeface="Calibri"/>
              <a:sym typeface="Calibri"/>
            </a:endParaRPr>
          </a:p>
        </p:txBody>
      </p:sp>
      <p:sp>
        <p:nvSpPr>
          <p:cNvPr id="234" name="Google Shape;234;g2bed6bb303b_4_3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200"/>
              <a:buFont typeface="Calibri"/>
              <a:buNone/>
            </a:pPr>
            <a:fld id="{00000000-1234-1234-1234-123412341234}" type="slidenum">
              <a:rPr lang="en"/>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2bed6bb303b_4_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2bed6bb303b_4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Clr>
                <a:schemeClr val="dk1"/>
              </a:buClr>
              <a:buSzPts val="1400"/>
              <a:buChar char="●"/>
            </a:pPr>
            <a:r>
              <a:rPr lang="en" sz="1400">
                <a:solidFill>
                  <a:schemeClr val="dk1"/>
                </a:solidFill>
              </a:rPr>
              <a:t>Legal Complexity: Legal proceedings and charges can be complex and may not be fully captured by the variables provided, potentially leading to oversimplification or misrepresentation of the legal context.</a:t>
            </a:r>
            <a:endParaRPr sz="1400">
              <a:solidFill>
                <a:schemeClr val="dk1"/>
              </a:solidFill>
            </a:endParaRPr>
          </a:p>
          <a:p>
            <a:pPr marL="457200" lvl="0" indent="-317500" algn="l" rtl="0">
              <a:spcBef>
                <a:spcPts val="0"/>
              </a:spcBef>
              <a:spcAft>
                <a:spcPts val="0"/>
              </a:spcAft>
              <a:buClr>
                <a:schemeClr val="dk1"/>
              </a:buClr>
              <a:buSzPts val="1400"/>
              <a:buChar char="●"/>
            </a:pPr>
            <a:r>
              <a:rPr lang="en" sz="1400">
                <a:solidFill>
                  <a:schemeClr val="dk1"/>
                </a:solidFill>
              </a:rPr>
              <a:t>Predictive Limitations: Predictive modeling based on historical data may not accurately predict future outcomes, especially if underlying patterns or factors change over time.</a:t>
            </a:r>
            <a:endParaRPr sz="1400">
              <a:solidFill>
                <a:schemeClr val="dk1"/>
              </a:solidFill>
            </a:endParaRPr>
          </a:p>
          <a:p>
            <a:pPr marL="457200" lvl="0" indent="-317500" algn="l" rtl="0">
              <a:spcBef>
                <a:spcPts val="0"/>
              </a:spcBef>
              <a:spcAft>
                <a:spcPts val="0"/>
              </a:spcAft>
              <a:buClr>
                <a:schemeClr val="dk1"/>
              </a:buClr>
              <a:buSzPts val="1400"/>
              <a:buChar char="●"/>
            </a:pPr>
            <a:r>
              <a:rPr lang="en" sz="1400">
                <a:solidFill>
                  <a:schemeClr val="dk1"/>
                </a:solidFill>
              </a:rPr>
              <a:t>Sampling Bias: The dataset may not represent the entire population accurately, as it could be biased towards certain demographics or regions due to variations in law enforcement practices, reporting mechanisms, or data collection methods.</a:t>
            </a:r>
            <a:endParaRPr sz="1400">
              <a:solidFill>
                <a:schemeClr val="dk1"/>
              </a:solidFill>
            </a:endParaRPr>
          </a:p>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rtl="0">
              <a:spcBef>
                <a:spcPts val="0"/>
              </a:spcBef>
              <a:spcAft>
                <a:spcPts val="0"/>
              </a:spcAft>
              <a:buSzPts val="1800"/>
              <a:buChar char="●"/>
              <a:defRPr/>
            </a:lvl1pPr>
            <a:lvl2pPr marL="914400" lvl="1" indent="-317500" algn="ctr" rtl="0">
              <a:spcBef>
                <a:spcPts val="0"/>
              </a:spcBef>
              <a:spcAft>
                <a:spcPts val="0"/>
              </a:spcAft>
              <a:buSzPts val="1400"/>
              <a:buChar char="○"/>
              <a:defRPr/>
            </a:lvl2pPr>
            <a:lvl3pPr marL="1371600" lvl="2" indent="-317500" algn="ctr" rtl="0">
              <a:spcBef>
                <a:spcPts val="0"/>
              </a:spcBef>
              <a:spcAft>
                <a:spcPts val="0"/>
              </a:spcAft>
              <a:buSzPts val="1400"/>
              <a:buChar char="■"/>
              <a:defRPr/>
            </a:lvl3pPr>
            <a:lvl4pPr marL="1828800" lvl="3" indent="-317500" algn="ctr" rtl="0">
              <a:spcBef>
                <a:spcPts val="0"/>
              </a:spcBef>
              <a:spcAft>
                <a:spcPts val="0"/>
              </a:spcAft>
              <a:buSzPts val="1400"/>
              <a:buChar char="●"/>
              <a:defRPr/>
            </a:lvl4pPr>
            <a:lvl5pPr marL="2286000" lvl="4" indent="-317500" algn="ctr" rtl="0">
              <a:spcBef>
                <a:spcPts val="0"/>
              </a:spcBef>
              <a:spcAft>
                <a:spcPts val="0"/>
              </a:spcAft>
              <a:buSzPts val="1400"/>
              <a:buChar char="○"/>
              <a:defRPr/>
            </a:lvl5pPr>
            <a:lvl6pPr marL="2743200" lvl="5" indent="-317500" algn="ctr" rtl="0">
              <a:spcBef>
                <a:spcPts val="0"/>
              </a:spcBef>
              <a:spcAft>
                <a:spcPts val="0"/>
              </a:spcAft>
              <a:buSzPts val="1400"/>
              <a:buChar char="■"/>
              <a:defRPr/>
            </a:lvl6pPr>
            <a:lvl7pPr marL="3200400" lvl="6" indent="-317500" algn="ctr" rtl="0">
              <a:spcBef>
                <a:spcPts val="0"/>
              </a:spcBef>
              <a:spcAft>
                <a:spcPts val="0"/>
              </a:spcAft>
              <a:buSzPts val="1400"/>
              <a:buChar char="●"/>
              <a:defRPr/>
            </a:lvl7pPr>
            <a:lvl8pPr marL="3657600" lvl="7" indent="-317500" algn="ctr" rtl="0">
              <a:spcBef>
                <a:spcPts val="0"/>
              </a:spcBef>
              <a:spcAft>
                <a:spcPts val="0"/>
              </a:spcAft>
              <a:buSzPts val="1400"/>
              <a:buChar char="○"/>
              <a:defRPr/>
            </a:lvl8pPr>
            <a:lvl9pPr marL="4114800" lvl="8" indent="-317500" algn="ctr" rtl="0">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56"/>
        <p:cNvGrpSpPr/>
        <p:nvPr/>
      </p:nvGrpSpPr>
      <p:grpSpPr>
        <a:xfrm>
          <a:off x="0" y="0"/>
          <a:ext cx="0" cy="0"/>
          <a:chOff x="0" y="0"/>
          <a:chExt cx="0" cy="0"/>
        </a:xfrm>
      </p:grpSpPr>
      <p:sp>
        <p:nvSpPr>
          <p:cNvPr id="57" name="Google Shape;57;p14"/>
          <p:cNvSpPr txBox="1">
            <a:spLocks noGrp="1"/>
          </p:cNvSpPr>
          <p:nvPr>
            <p:ph type="ctrTitle"/>
          </p:nvPr>
        </p:nvSpPr>
        <p:spPr>
          <a:xfrm>
            <a:off x="1143000" y="841772"/>
            <a:ext cx="6858000" cy="1790700"/>
          </a:xfrm>
          <a:prstGeom prst="rect">
            <a:avLst/>
          </a:prstGeom>
          <a:noFill/>
          <a:ln>
            <a:noFill/>
          </a:ln>
        </p:spPr>
        <p:txBody>
          <a:bodyPr spcFirstLastPara="1" wrap="square" lIns="68575" tIns="34275" rIns="68575" bIns="34275" anchor="b" anchorCtr="0">
            <a:normAutofit/>
          </a:bodyPr>
          <a:lstStyle>
            <a:lvl1pPr lvl="0" algn="ctr" rtl="0">
              <a:lnSpc>
                <a:spcPct val="90000"/>
              </a:lnSpc>
              <a:spcBef>
                <a:spcPts val="0"/>
              </a:spcBef>
              <a:spcAft>
                <a:spcPts val="0"/>
              </a:spcAft>
              <a:buClr>
                <a:schemeClr val="dk1"/>
              </a:buClr>
              <a:buSzPts val="4500"/>
              <a:buFont typeface="Calibri"/>
              <a:buNone/>
              <a:defRPr sz="45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58" name="Google Shape;58;p14"/>
          <p:cNvSpPr txBox="1">
            <a:spLocks noGrp="1"/>
          </p:cNvSpPr>
          <p:nvPr>
            <p:ph type="subTitle" idx="1"/>
          </p:nvPr>
        </p:nvSpPr>
        <p:spPr>
          <a:xfrm>
            <a:off x="1143000" y="2701529"/>
            <a:ext cx="6858000" cy="1241700"/>
          </a:xfrm>
          <a:prstGeom prst="rect">
            <a:avLst/>
          </a:prstGeom>
          <a:noFill/>
          <a:ln>
            <a:noFill/>
          </a:ln>
        </p:spPr>
        <p:txBody>
          <a:bodyPr spcFirstLastPara="1" wrap="square" lIns="68575" tIns="34275" rIns="68575" bIns="34275" anchor="t" anchorCtr="0">
            <a:normAutofit/>
          </a:bodyPr>
          <a:lstStyle>
            <a:lvl1pPr lvl="0" algn="ctr" rtl="0">
              <a:lnSpc>
                <a:spcPct val="90000"/>
              </a:lnSpc>
              <a:spcBef>
                <a:spcPts val="800"/>
              </a:spcBef>
              <a:spcAft>
                <a:spcPts val="0"/>
              </a:spcAft>
              <a:buClr>
                <a:schemeClr val="dk1"/>
              </a:buClr>
              <a:buSzPts val="1800"/>
              <a:buNone/>
              <a:defRPr sz="1800"/>
            </a:lvl1pPr>
            <a:lvl2pPr lvl="1" algn="ctr" rtl="0">
              <a:lnSpc>
                <a:spcPct val="90000"/>
              </a:lnSpc>
              <a:spcBef>
                <a:spcPts val="400"/>
              </a:spcBef>
              <a:spcAft>
                <a:spcPts val="0"/>
              </a:spcAft>
              <a:buClr>
                <a:schemeClr val="dk1"/>
              </a:buClr>
              <a:buSzPts val="1500"/>
              <a:buNone/>
              <a:defRPr sz="1500"/>
            </a:lvl2pPr>
            <a:lvl3pPr lvl="2" algn="ctr" rtl="0">
              <a:lnSpc>
                <a:spcPct val="90000"/>
              </a:lnSpc>
              <a:spcBef>
                <a:spcPts val="400"/>
              </a:spcBef>
              <a:spcAft>
                <a:spcPts val="0"/>
              </a:spcAft>
              <a:buClr>
                <a:schemeClr val="dk1"/>
              </a:buClr>
              <a:buSzPts val="1400"/>
              <a:buNone/>
              <a:defRPr sz="1400"/>
            </a:lvl3pPr>
            <a:lvl4pPr lvl="3" algn="ctr" rtl="0">
              <a:lnSpc>
                <a:spcPct val="90000"/>
              </a:lnSpc>
              <a:spcBef>
                <a:spcPts val="400"/>
              </a:spcBef>
              <a:spcAft>
                <a:spcPts val="0"/>
              </a:spcAft>
              <a:buClr>
                <a:schemeClr val="dk1"/>
              </a:buClr>
              <a:buSzPts val="1200"/>
              <a:buNone/>
              <a:defRPr sz="1200"/>
            </a:lvl4pPr>
            <a:lvl5pPr lvl="4" algn="ctr" rtl="0">
              <a:lnSpc>
                <a:spcPct val="90000"/>
              </a:lnSpc>
              <a:spcBef>
                <a:spcPts val="400"/>
              </a:spcBef>
              <a:spcAft>
                <a:spcPts val="0"/>
              </a:spcAft>
              <a:buClr>
                <a:schemeClr val="dk1"/>
              </a:buClr>
              <a:buSzPts val="1200"/>
              <a:buNone/>
              <a:defRPr sz="1200"/>
            </a:lvl5pPr>
            <a:lvl6pPr lvl="5" algn="ctr" rtl="0">
              <a:lnSpc>
                <a:spcPct val="90000"/>
              </a:lnSpc>
              <a:spcBef>
                <a:spcPts val="400"/>
              </a:spcBef>
              <a:spcAft>
                <a:spcPts val="0"/>
              </a:spcAft>
              <a:buClr>
                <a:schemeClr val="dk1"/>
              </a:buClr>
              <a:buSzPts val="1200"/>
              <a:buNone/>
              <a:defRPr sz="1200"/>
            </a:lvl6pPr>
            <a:lvl7pPr lvl="6" algn="ctr" rtl="0">
              <a:lnSpc>
                <a:spcPct val="90000"/>
              </a:lnSpc>
              <a:spcBef>
                <a:spcPts val="400"/>
              </a:spcBef>
              <a:spcAft>
                <a:spcPts val="0"/>
              </a:spcAft>
              <a:buClr>
                <a:schemeClr val="dk1"/>
              </a:buClr>
              <a:buSzPts val="1200"/>
              <a:buNone/>
              <a:defRPr sz="1200"/>
            </a:lvl7pPr>
            <a:lvl8pPr lvl="7" algn="ctr" rtl="0">
              <a:lnSpc>
                <a:spcPct val="90000"/>
              </a:lnSpc>
              <a:spcBef>
                <a:spcPts val="400"/>
              </a:spcBef>
              <a:spcAft>
                <a:spcPts val="0"/>
              </a:spcAft>
              <a:buClr>
                <a:schemeClr val="dk1"/>
              </a:buClr>
              <a:buSzPts val="1200"/>
              <a:buNone/>
              <a:defRPr sz="1200"/>
            </a:lvl8pPr>
            <a:lvl9pPr lvl="8" algn="ctr" rtl="0">
              <a:lnSpc>
                <a:spcPct val="90000"/>
              </a:lnSpc>
              <a:spcBef>
                <a:spcPts val="400"/>
              </a:spcBef>
              <a:spcAft>
                <a:spcPts val="0"/>
              </a:spcAft>
              <a:buClr>
                <a:schemeClr val="dk1"/>
              </a:buClr>
              <a:buSzPts val="1200"/>
              <a:buNone/>
              <a:defRPr sz="1200"/>
            </a:lvl9pPr>
          </a:lstStyle>
          <a:p>
            <a:endParaRPr/>
          </a:p>
        </p:txBody>
      </p:sp>
      <p:sp>
        <p:nvSpPr>
          <p:cNvPr id="59" name="Google Shape;59;p14"/>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60" name="Google Shape;60;p14"/>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61" name="Google Shape;61;p14"/>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DEFAULT">
  <p:cSld name="DEFAULT">
    <p:bg>
      <p:bgPr>
        <a:solidFill>
          <a:schemeClr val="lt1"/>
        </a:solidFill>
        <a:effectLst/>
      </p:bgPr>
    </p:bg>
    <p:spTree>
      <p:nvGrpSpPr>
        <p:cNvPr id="1" name="Shape 62"/>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63"/>
        <p:cNvGrpSpPr/>
        <p:nvPr/>
      </p:nvGrpSpPr>
      <p:grpSpPr>
        <a:xfrm>
          <a:off x="0" y="0"/>
          <a:ext cx="0" cy="0"/>
          <a:chOff x="0" y="0"/>
          <a:chExt cx="0" cy="0"/>
        </a:xfrm>
      </p:grpSpPr>
      <p:sp>
        <p:nvSpPr>
          <p:cNvPr id="64" name="Google Shape;64;p16"/>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rmAutofit/>
          </a:bodyPr>
          <a:lstStyle>
            <a:lvl1pPr lvl="0" algn="l" rtl="0">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65" name="Google Shape;65;p16"/>
          <p:cNvSpPr txBox="1">
            <a:spLocks noGrp="1"/>
          </p:cNvSpPr>
          <p:nvPr>
            <p:ph type="body" idx="1"/>
          </p:nvPr>
        </p:nvSpPr>
        <p:spPr>
          <a:xfrm>
            <a:off x="628650" y="1369219"/>
            <a:ext cx="7886700" cy="3263400"/>
          </a:xfrm>
          <a:prstGeom prst="rect">
            <a:avLst/>
          </a:prstGeom>
          <a:noFill/>
          <a:ln>
            <a:noFill/>
          </a:ln>
        </p:spPr>
        <p:txBody>
          <a:bodyPr spcFirstLastPara="1" wrap="square" lIns="68575" tIns="34275" rIns="68575" bIns="34275" anchor="t" anchorCtr="0">
            <a:normAutofit/>
          </a:bodyPr>
          <a:lstStyle>
            <a:lvl1pPr marL="457200" lvl="0" indent="-317500" algn="l" rtl="0">
              <a:lnSpc>
                <a:spcPct val="90000"/>
              </a:lnSpc>
              <a:spcBef>
                <a:spcPts val="800"/>
              </a:spcBef>
              <a:spcAft>
                <a:spcPts val="0"/>
              </a:spcAft>
              <a:buClr>
                <a:schemeClr val="dk1"/>
              </a:buClr>
              <a:buSzPts val="1400"/>
              <a:buChar char="•"/>
              <a:defRPr/>
            </a:lvl1pPr>
            <a:lvl2pPr marL="914400" lvl="1" indent="-317500" algn="l" rtl="0">
              <a:lnSpc>
                <a:spcPct val="90000"/>
              </a:lnSpc>
              <a:spcBef>
                <a:spcPts val="400"/>
              </a:spcBef>
              <a:spcAft>
                <a:spcPts val="0"/>
              </a:spcAft>
              <a:buClr>
                <a:schemeClr val="dk1"/>
              </a:buClr>
              <a:buSzPts val="1400"/>
              <a:buChar char="•"/>
              <a:defRPr/>
            </a:lvl2pPr>
            <a:lvl3pPr marL="1371600" lvl="2" indent="-317500" algn="l" rtl="0">
              <a:lnSpc>
                <a:spcPct val="90000"/>
              </a:lnSpc>
              <a:spcBef>
                <a:spcPts val="400"/>
              </a:spcBef>
              <a:spcAft>
                <a:spcPts val="0"/>
              </a:spcAft>
              <a:buClr>
                <a:schemeClr val="dk1"/>
              </a:buClr>
              <a:buSzPts val="1400"/>
              <a:buChar char="•"/>
              <a:defRPr/>
            </a:lvl3pPr>
            <a:lvl4pPr marL="1828800" lvl="3" indent="-317500" algn="l" rtl="0">
              <a:lnSpc>
                <a:spcPct val="90000"/>
              </a:lnSpc>
              <a:spcBef>
                <a:spcPts val="400"/>
              </a:spcBef>
              <a:spcAft>
                <a:spcPts val="0"/>
              </a:spcAft>
              <a:buClr>
                <a:schemeClr val="dk1"/>
              </a:buClr>
              <a:buSzPts val="1400"/>
              <a:buChar char="•"/>
              <a:defRPr/>
            </a:lvl4pPr>
            <a:lvl5pPr marL="2286000" lvl="4" indent="-317500" algn="l" rtl="0">
              <a:lnSpc>
                <a:spcPct val="90000"/>
              </a:lnSpc>
              <a:spcBef>
                <a:spcPts val="400"/>
              </a:spcBef>
              <a:spcAft>
                <a:spcPts val="0"/>
              </a:spcAft>
              <a:buClr>
                <a:schemeClr val="dk1"/>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66" name="Google Shape;66;p16"/>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67" name="Google Shape;67;p16"/>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68" name="Google Shape;68;p16"/>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69"/>
        <p:cNvGrpSpPr/>
        <p:nvPr/>
      </p:nvGrpSpPr>
      <p:grpSpPr>
        <a:xfrm>
          <a:off x="0" y="0"/>
          <a:ext cx="0" cy="0"/>
          <a:chOff x="0" y="0"/>
          <a:chExt cx="0" cy="0"/>
        </a:xfrm>
      </p:grpSpPr>
      <p:sp>
        <p:nvSpPr>
          <p:cNvPr id="70" name="Google Shape;70;p17"/>
          <p:cNvSpPr txBox="1">
            <a:spLocks noGrp="1"/>
          </p:cNvSpPr>
          <p:nvPr>
            <p:ph type="title"/>
          </p:nvPr>
        </p:nvSpPr>
        <p:spPr>
          <a:xfrm>
            <a:off x="623888" y="1282303"/>
            <a:ext cx="7886700" cy="2139600"/>
          </a:xfrm>
          <a:prstGeom prst="rect">
            <a:avLst/>
          </a:prstGeom>
          <a:noFill/>
          <a:ln>
            <a:noFill/>
          </a:ln>
        </p:spPr>
        <p:txBody>
          <a:bodyPr spcFirstLastPara="1" wrap="square" lIns="68575" tIns="34275" rIns="68575" bIns="34275" anchor="b" anchorCtr="0">
            <a:normAutofit/>
          </a:bodyPr>
          <a:lstStyle>
            <a:lvl1pPr lvl="0" algn="l" rtl="0">
              <a:lnSpc>
                <a:spcPct val="90000"/>
              </a:lnSpc>
              <a:spcBef>
                <a:spcPts val="0"/>
              </a:spcBef>
              <a:spcAft>
                <a:spcPts val="0"/>
              </a:spcAft>
              <a:buClr>
                <a:schemeClr val="dk1"/>
              </a:buClr>
              <a:buSzPts val="4500"/>
              <a:buFont typeface="Calibri"/>
              <a:buNone/>
              <a:defRPr sz="45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71" name="Google Shape;71;p17"/>
          <p:cNvSpPr txBox="1">
            <a:spLocks noGrp="1"/>
          </p:cNvSpPr>
          <p:nvPr>
            <p:ph type="body" idx="1"/>
          </p:nvPr>
        </p:nvSpPr>
        <p:spPr>
          <a:xfrm>
            <a:off x="623888" y="3442097"/>
            <a:ext cx="7886700" cy="1125000"/>
          </a:xfrm>
          <a:prstGeom prst="rect">
            <a:avLst/>
          </a:prstGeom>
          <a:noFill/>
          <a:ln>
            <a:noFill/>
          </a:ln>
        </p:spPr>
        <p:txBody>
          <a:bodyPr spcFirstLastPara="1" wrap="square" lIns="68575" tIns="34275" rIns="68575" bIns="34275" anchor="t" anchorCtr="0">
            <a:normAutofit/>
          </a:bodyPr>
          <a:lstStyle>
            <a:lvl1pPr marL="457200" lvl="0" indent="-228600" algn="l" rtl="0">
              <a:lnSpc>
                <a:spcPct val="90000"/>
              </a:lnSpc>
              <a:spcBef>
                <a:spcPts val="800"/>
              </a:spcBef>
              <a:spcAft>
                <a:spcPts val="0"/>
              </a:spcAft>
              <a:buClr>
                <a:srgbClr val="888888"/>
              </a:buClr>
              <a:buSzPts val="1800"/>
              <a:buNone/>
              <a:defRPr sz="1800">
                <a:solidFill>
                  <a:srgbClr val="888888"/>
                </a:solidFill>
              </a:defRPr>
            </a:lvl1pPr>
            <a:lvl2pPr marL="914400" lvl="1" indent="-228600" algn="l" rtl="0">
              <a:lnSpc>
                <a:spcPct val="90000"/>
              </a:lnSpc>
              <a:spcBef>
                <a:spcPts val="400"/>
              </a:spcBef>
              <a:spcAft>
                <a:spcPts val="0"/>
              </a:spcAft>
              <a:buClr>
                <a:srgbClr val="888888"/>
              </a:buClr>
              <a:buSzPts val="1500"/>
              <a:buNone/>
              <a:defRPr sz="1500">
                <a:solidFill>
                  <a:srgbClr val="888888"/>
                </a:solidFill>
              </a:defRPr>
            </a:lvl2pPr>
            <a:lvl3pPr marL="1371600" lvl="2" indent="-228600" algn="l" rtl="0">
              <a:lnSpc>
                <a:spcPct val="90000"/>
              </a:lnSpc>
              <a:spcBef>
                <a:spcPts val="400"/>
              </a:spcBef>
              <a:spcAft>
                <a:spcPts val="0"/>
              </a:spcAft>
              <a:buClr>
                <a:srgbClr val="888888"/>
              </a:buClr>
              <a:buSzPts val="1400"/>
              <a:buNone/>
              <a:defRPr sz="1400">
                <a:solidFill>
                  <a:srgbClr val="888888"/>
                </a:solidFill>
              </a:defRPr>
            </a:lvl3pPr>
            <a:lvl4pPr marL="1828800" lvl="3" indent="-228600" algn="l" rtl="0">
              <a:lnSpc>
                <a:spcPct val="90000"/>
              </a:lnSpc>
              <a:spcBef>
                <a:spcPts val="400"/>
              </a:spcBef>
              <a:spcAft>
                <a:spcPts val="0"/>
              </a:spcAft>
              <a:buClr>
                <a:srgbClr val="888888"/>
              </a:buClr>
              <a:buSzPts val="1200"/>
              <a:buNone/>
              <a:defRPr sz="1200">
                <a:solidFill>
                  <a:srgbClr val="888888"/>
                </a:solidFill>
              </a:defRPr>
            </a:lvl4pPr>
            <a:lvl5pPr marL="2286000" lvl="4" indent="-228600" algn="l" rtl="0">
              <a:lnSpc>
                <a:spcPct val="90000"/>
              </a:lnSpc>
              <a:spcBef>
                <a:spcPts val="400"/>
              </a:spcBef>
              <a:spcAft>
                <a:spcPts val="0"/>
              </a:spcAft>
              <a:buClr>
                <a:srgbClr val="888888"/>
              </a:buClr>
              <a:buSzPts val="1200"/>
              <a:buNone/>
              <a:defRPr sz="1200">
                <a:solidFill>
                  <a:srgbClr val="888888"/>
                </a:solidFill>
              </a:defRPr>
            </a:lvl5pPr>
            <a:lvl6pPr marL="2743200" lvl="5" indent="-228600" algn="l" rtl="0">
              <a:lnSpc>
                <a:spcPct val="90000"/>
              </a:lnSpc>
              <a:spcBef>
                <a:spcPts val="400"/>
              </a:spcBef>
              <a:spcAft>
                <a:spcPts val="0"/>
              </a:spcAft>
              <a:buClr>
                <a:srgbClr val="888888"/>
              </a:buClr>
              <a:buSzPts val="1200"/>
              <a:buNone/>
              <a:defRPr sz="1200">
                <a:solidFill>
                  <a:srgbClr val="888888"/>
                </a:solidFill>
              </a:defRPr>
            </a:lvl6pPr>
            <a:lvl7pPr marL="3200400" lvl="6" indent="-228600" algn="l" rtl="0">
              <a:lnSpc>
                <a:spcPct val="90000"/>
              </a:lnSpc>
              <a:spcBef>
                <a:spcPts val="400"/>
              </a:spcBef>
              <a:spcAft>
                <a:spcPts val="0"/>
              </a:spcAft>
              <a:buClr>
                <a:srgbClr val="888888"/>
              </a:buClr>
              <a:buSzPts val="1200"/>
              <a:buNone/>
              <a:defRPr sz="1200">
                <a:solidFill>
                  <a:srgbClr val="888888"/>
                </a:solidFill>
              </a:defRPr>
            </a:lvl7pPr>
            <a:lvl8pPr marL="3657600" lvl="7" indent="-228600" algn="l" rtl="0">
              <a:lnSpc>
                <a:spcPct val="90000"/>
              </a:lnSpc>
              <a:spcBef>
                <a:spcPts val="400"/>
              </a:spcBef>
              <a:spcAft>
                <a:spcPts val="0"/>
              </a:spcAft>
              <a:buClr>
                <a:srgbClr val="888888"/>
              </a:buClr>
              <a:buSzPts val="1200"/>
              <a:buNone/>
              <a:defRPr sz="1200">
                <a:solidFill>
                  <a:srgbClr val="888888"/>
                </a:solidFill>
              </a:defRPr>
            </a:lvl8pPr>
            <a:lvl9pPr marL="4114800" lvl="8" indent="-228600" algn="l" rtl="0">
              <a:lnSpc>
                <a:spcPct val="90000"/>
              </a:lnSpc>
              <a:spcBef>
                <a:spcPts val="400"/>
              </a:spcBef>
              <a:spcAft>
                <a:spcPts val="0"/>
              </a:spcAft>
              <a:buClr>
                <a:srgbClr val="888888"/>
              </a:buClr>
              <a:buSzPts val="1200"/>
              <a:buNone/>
              <a:defRPr sz="1200">
                <a:solidFill>
                  <a:srgbClr val="888888"/>
                </a:solidFill>
              </a:defRPr>
            </a:lvl9pPr>
          </a:lstStyle>
          <a:p>
            <a:endParaRPr/>
          </a:p>
        </p:txBody>
      </p:sp>
      <p:sp>
        <p:nvSpPr>
          <p:cNvPr id="72" name="Google Shape;72;p17"/>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73" name="Google Shape;73;p17"/>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74" name="Google Shape;74;p17"/>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75"/>
        <p:cNvGrpSpPr/>
        <p:nvPr/>
      </p:nvGrpSpPr>
      <p:grpSpPr>
        <a:xfrm>
          <a:off x="0" y="0"/>
          <a:ext cx="0" cy="0"/>
          <a:chOff x="0" y="0"/>
          <a:chExt cx="0" cy="0"/>
        </a:xfrm>
      </p:grpSpPr>
      <p:sp>
        <p:nvSpPr>
          <p:cNvPr id="76" name="Google Shape;76;p18"/>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rmAutofit/>
          </a:bodyPr>
          <a:lstStyle>
            <a:lvl1pPr lvl="0" algn="l" rtl="0">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77" name="Google Shape;77;p18"/>
          <p:cNvSpPr txBox="1">
            <a:spLocks noGrp="1"/>
          </p:cNvSpPr>
          <p:nvPr>
            <p:ph type="body" idx="1"/>
          </p:nvPr>
        </p:nvSpPr>
        <p:spPr>
          <a:xfrm>
            <a:off x="628650" y="1369219"/>
            <a:ext cx="3886200" cy="3263400"/>
          </a:xfrm>
          <a:prstGeom prst="rect">
            <a:avLst/>
          </a:prstGeom>
          <a:noFill/>
          <a:ln>
            <a:noFill/>
          </a:ln>
        </p:spPr>
        <p:txBody>
          <a:bodyPr spcFirstLastPara="1" wrap="square" lIns="68575" tIns="34275" rIns="68575" bIns="34275" anchor="t" anchorCtr="0">
            <a:normAutofit/>
          </a:bodyPr>
          <a:lstStyle>
            <a:lvl1pPr marL="457200" lvl="0" indent="-317500" algn="l" rtl="0">
              <a:lnSpc>
                <a:spcPct val="90000"/>
              </a:lnSpc>
              <a:spcBef>
                <a:spcPts val="800"/>
              </a:spcBef>
              <a:spcAft>
                <a:spcPts val="0"/>
              </a:spcAft>
              <a:buClr>
                <a:schemeClr val="dk1"/>
              </a:buClr>
              <a:buSzPts val="1400"/>
              <a:buChar char="•"/>
              <a:defRPr/>
            </a:lvl1pPr>
            <a:lvl2pPr marL="914400" lvl="1" indent="-317500" algn="l" rtl="0">
              <a:lnSpc>
                <a:spcPct val="90000"/>
              </a:lnSpc>
              <a:spcBef>
                <a:spcPts val="400"/>
              </a:spcBef>
              <a:spcAft>
                <a:spcPts val="0"/>
              </a:spcAft>
              <a:buClr>
                <a:schemeClr val="dk1"/>
              </a:buClr>
              <a:buSzPts val="1400"/>
              <a:buChar char="•"/>
              <a:defRPr/>
            </a:lvl2pPr>
            <a:lvl3pPr marL="1371600" lvl="2" indent="-317500" algn="l" rtl="0">
              <a:lnSpc>
                <a:spcPct val="90000"/>
              </a:lnSpc>
              <a:spcBef>
                <a:spcPts val="400"/>
              </a:spcBef>
              <a:spcAft>
                <a:spcPts val="0"/>
              </a:spcAft>
              <a:buClr>
                <a:schemeClr val="dk1"/>
              </a:buClr>
              <a:buSzPts val="1400"/>
              <a:buChar char="•"/>
              <a:defRPr/>
            </a:lvl3pPr>
            <a:lvl4pPr marL="1828800" lvl="3" indent="-317500" algn="l" rtl="0">
              <a:lnSpc>
                <a:spcPct val="90000"/>
              </a:lnSpc>
              <a:spcBef>
                <a:spcPts val="400"/>
              </a:spcBef>
              <a:spcAft>
                <a:spcPts val="0"/>
              </a:spcAft>
              <a:buClr>
                <a:schemeClr val="dk1"/>
              </a:buClr>
              <a:buSzPts val="1400"/>
              <a:buChar char="•"/>
              <a:defRPr/>
            </a:lvl4pPr>
            <a:lvl5pPr marL="2286000" lvl="4" indent="-317500" algn="l" rtl="0">
              <a:lnSpc>
                <a:spcPct val="90000"/>
              </a:lnSpc>
              <a:spcBef>
                <a:spcPts val="400"/>
              </a:spcBef>
              <a:spcAft>
                <a:spcPts val="0"/>
              </a:spcAft>
              <a:buClr>
                <a:schemeClr val="dk1"/>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78" name="Google Shape;78;p18"/>
          <p:cNvSpPr txBox="1">
            <a:spLocks noGrp="1"/>
          </p:cNvSpPr>
          <p:nvPr>
            <p:ph type="body" idx="2"/>
          </p:nvPr>
        </p:nvSpPr>
        <p:spPr>
          <a:xfrm>
            <a:off x="4629150" y="1369219"/>
            <a:ext cx="3886200" cy="3263400"/>
          </a:xfrm>
          <a:prstGeom prst="rect">
            <a:avLst/>
          </a:prstGeom>
          <a:noFill/>
          <a:ln>
            <a:noFill/>
          </a:ln>
        </p:spPr>
        <p:txBody>
          <a:bodyPr spcFirstLastPara="1" wrap="square" lIns="68575" tIns="34275" rIns="68575" bIns="34275" anchor="t" anchorCtr="0">
            <a:normAutofit/>
          </a:bodyPr>
          <a:lstStyle>
            <a:lvl1pPr marL="457200" lvl="0" indent="-317500" algn="l" rtl="0">
              <a:lnSpc>
                <a:spcPct val="90000"/>
              </a:lnSpc>
              <a:spcBef>
                <a:spcPts val="800"/>
              </a:spcBef>
              <a:spcAft>
                <a:spcPts val="0"/>
              </a:spcAft>
              <a:buClr>
                <a:schemeClr val="dk1"/>
              </a:buClr>
              <a:buSzPts val="1400"/>
              <a:buChar char="•"/>
              <a:defRPr/>
            </a:lvl1pPr>
            <a:lvl2pPr marL="914400" lvl="1" indent="-317500" algn="l" rtl="0">
              <a:lnSpc>
                <a:spcPct val="90000"/>
              </a:lnSpc>
              <a:spcBef>
                <a:spcPts val="400"/>
              </a:spcBef>
              <a:spcAft>
                <a:spcPts val="0"/>
              </a:spcAft>
              <a:buClr>
                <a:schemeClr val="dk1"/>
              </a:buClr>
              <a:buSzPts val="1400"/>
              <a:buChar char="•"/>
              <a:defRPr/>
            </a:lvl2pPr>
            <a:lvl3pPr marL="1371600" lvl="2" indent="-317500" algn="l" rtl="0">
              <a:lnSpc>
                <a:spcPct val="90000"/>
              </a:lnSpc>
              <a:spcBef>
                <a:spcPts val="400"/>
              </a:spcBef>
              <a:spcAft>
                <a:spcPts val="0"/>
              </a:spcAft>
              <a:buClr>
                <a:schemeClr val="dk1"/>
              </a:buClr>
              <a:buSzPts val="1400"/>
              <a:buChar char="•"/>
              <a:defRPr/>
            </a:lvl3pPr>
            <a:lvl4pPr marL="1828800" lvl="3" indent="-317500" algn="l" rtl="0">
              <a:lnSpc>
                <a:spcPct val="90000"/>
              </a:lnSpc>
              <a:spcBef>
                <a:spcPts val="400"/>
              </a:spcBef>
              <a:spcAft>
                <a:spcPts val="0"/>
              </a:spcAft>
              <a:buClr>
                <a:schemeClr val="dk1"/>
              </a:buClr>
              <a:buSzPts val="1400"/>
              <a:buChar char="•"/>
              <a:defRPr/>
            </a:lvl4pPr>
            <a:lvl5pPr marL="2286000" lvl="4" indent="-317500" algn="l" rtl="0">
              <a:lnSpc>
                <a:spcPct val="90000"/>
              </a:lnSpc>
              <a:spcBef>
                <a:spcPts val="400"/>
              </a:spcBef>
              <a:spcAft>
                <a:spcPts val="0"/>
              </a:spcAft>
              <a:buClr>
                <a:schemeClr val="dk1"/>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79" name="Google Shape;79;p18"/>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80" name="Google Shape;80;p18"/>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81" name="Google Shape;81;p18"/>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82"/>
        <p:cNvGrpSpPr/>
        <p:nvPr/>
      </p:nvGrpSpPr>
      <p:grpSpPr>
        <a:xfrm>
          <a:off x="0" y="0"/>
          <a:ext cx="0" cy="0"/>
          <a:chOff x="0" y="0"/>
          <a:chExt cx="0" cy="0"/>
        </a:xfrm>
      </p:grpSpPr>
      <p:sp>
        <p:nvSpPr>
          <p:cNvPr id="83" name="Google Shape;83;p19"/>
          <p:cNvSpPr txBox="1">
            <a:spLocks noGrp="1"/>
          </p:cNvSpPr>
          <p:nvPr>
            <p:ph type="title"/>
          </p:nvPr>
        </p:nvSpPr>
        <p:spPr>
          <a:xfrm>
            <a:off x="629841" y="273844"/>
            <a:ext cx="7886700" cy="994200"/>
          </a:xfrm>
          <a:prstGeom prst="rect">
            <a:avLst/>
          </a:prstGeom>
          <a:noFill/>
          <a:ln>
            <a:noFill/>
          </a:ln>
        </p:spPr>
        <p:txBody>
          <a:bodyPr spcFirstLastPara="1" wrap="square" lIns="68575" tIns="34275" rIns="68575" bIns="34275" anchor="ctr" anchorCtr="0">
            <a:normAutofit/>
          </a:bodyPr>
          <a:lstStyle>
            <a:lvl1pPr lvl="0" algn="l" rtl="0">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84" name="Google Shape;84;p19"/>
          <p:cNvSpPr txBox="1">
            <a:spLocks noGrp="1"/>
          </p:cNvSpPr>
          <p:nvPr>
            <p:ph type="body" idx="1"/>
          </p:nvPr>
        </p:nvSpPr>
        <p:spPr>
          <a:xfrm>
            <a:off x="629841" y="1260872"/>
            <a:ext cx="3868200" cy="618000"/>
          </a:xfrm>
          <a:prstGeom prst="rect">
            <a:avLst/>
          </a:prstGeom>
          <a:noFill/>
          <a:ln>
            <a:noFill/>
          </a:ln>
        </p:spPr>
        <p:txBody>
          <a:bodyPr spcFirstLastPara="1" wrap="square" lIns="68575" tIns="34275" rIns="68575" bIns="34275" anchor="b" anchorCtr="0">
            <a:normAutofit/>
          </a:bodyPr>
          <a:lstStyle>
            <a:lvl1pPr marL="457200" lvl="0" indent="-228600" algn="l" rtl="0">
              <a:lnSpc>
                <a:spcPct val="90000"/>
              </a:lnSpc>
              <a:spcBef>
                <a:spcPts val="800"/>
              </a:spcBef>
              <a:spcAft>
                <a:spcPts val="0"/>
              </a:spcAft>
              <a:buClr>
                <a:schemeClr val="dk1"/>
              </a:buClr>
              <a:buSzPts val="1800"/>
              <a:buNone/>
              <a:defRPr sz="1800" b="1"/>
            </a:lvl1pPr>
            <a:lvl2pPr marL="914400" lvl="1" indent="-228600" algn="l" rtl="0">
              <a:lnSpc>
                <a:spcPct val="90000"/>
              </a:lnSpc>
              <a:spcBef>
                <a:spcPts val="400"/>
              </a:spcBef>
              <a:spcAft>
                <a:spcPts val="0"/>
              </a:spcAft>
              <a:buClr>
                <a:schemeClr val="dk1"/>
              </a:buClr>
              <a:buSzPts val="1500"/>
              <a:buNone/>
              <a:defRPr sz="1500" b="1"/>
            </a:lvl2pPr>
            <a:lvl3pPr marL="1371600" lvl="2" indent="-228600" algn="l" rtl="0">
              <a:lnSpc>
                <a:spcPct val="90000"/>
              </a:lnSpc>
              <a:spcBef>
                <a:spcPts val="400"/>
              </a:spcBef>
              <a:spcAft>
                <a:spcPts val="0"/>
              </a:spcAft>
              <a:buClr>
                <a:schemeClr val="dk1"/>
              </a:buClr>
              <a:buSzPts val="1400"/>
              <a:buNone/>
              <a:defRPr sz="1400" b="1"/>
            </a:lvl3pPr>
            <a:lvl4pPr marL="1828800" lvl="3" indent="-228600" algn="l" rtl="0">
              <a:lnSpc>
                <a:spcPct val="90000"/>
              </a:lnSpc>
              <a:spcBef>
                <a:spcPts val="400"/>
              </a:spcBef>
              <a:spcAft>
                <a:spcPts val="0"/>
              </a:spcAft>
              <a:buClr>
                <a:schemeClr val="dk1"/>
              </a:buClr>
              <a:buSzPts val="1200"/>
              <a:buNone/>
              <a:defRPr sz="1200" b="1"/>
            </a:lvl4pPr>
            <a:lvl5pPr marL="2286000" lvl="4" indent="-228600" algn="l" rtl="0">
              <a:lnSpc>
                <a:spcPct val="90000"/>
              </a:lnSpc>
              <a:spcBef>
                <a:spcPts val="400"/>
              </a:spcBef>
              <a:spcAft>
                <a:spcPts val="0"/>
              </a:spcAft>
              <a:buClr>
                <a:schemeClr val="dk1"/>
              </a:buClr>
              <a:buSzPts val="1200"/>
              <a:buNone/>
              <a:defRPr sz="1200" b="1"/>
            </a:lvl5pPr>
            <a:lvl6pPr marL="2743200" lvl="5" indent="-228600" algn="l" rtl="0">
              <a:lnSpc>
                <a:spcPct val="90000"/>
              </a:lnSpc>
              <a:spcBef>
                <a:spcPts val="400"/>
              </a:spcBef>
              <a:spcAft>
                <a:spcPts val="0"/>
              </a:spcAft>
              <a:buClr>
                <a:schemeClr val="dk1"/>
              </a:buClr>
              <a:buSzPts val="1200"/>
              <a:buNone/>
              <a:defRPr sz="1200" b="1"/>
            </a:lvl6pPr>
            <a:lvl7pPr marL="3200400" lvl="6" indent="-228600" algn="l" rtl="0">
              <a:lnSpc>
                <a:spcPct val="90000"/>
              </a:lnSpc>
              <a:spcBef>
                <a:spcPts val="400"/>
              </a:spcBef>
              <a:spcAft>
                <a:spcPts val="0"/>
              </a:spcAft>
              <a:buClr>
                <a:schemeClr val="dk1"/>
              </a:buClr>
              <a:buSzPts val="1200"/>
              <a:buNone/>
              <a:defRPr sz="1200" b="1"/>
            </a:lvl7pPr>
            <a:lvl8pPr marL="3657600" lvl="7" indent="-228600" algn="l" rtl="0">
              <a:lnSpc>
                <a:spcPct val="90000"/>
              </a:lnSpc>
              <a:spcBef>
                <a:spcPts val="400"/>
              </a:spcBef>
              <a:spcAft>
                <a:spcPts val="0"/>
              </a:spcAft>
              <a:buClr>
                <a:schemeClr val="dk1"/>
              </a:buClr>
              <a:buSzPts val="1200"/>
              <a:buNone/>
              <a:defRPr sz="1200" b="1"/>
            </a:lvl8pPr>
            <a:lvl9pPr marL="4114800" lvl="8" indent="-228600" algn="l" rtl="0">
              <a:lnSpc>
                <a:spcPct val="90000"/>
              </a:lnSpc>
              <a:spcBef>
                <a:spcPts val="400"/>
              </a:spcBef>
              <a:spcAft>
                <a:spcPts val="0"/>
              </a:spcAft>
              <a:buClr>
                <a:schemeClr val="dk1"/>
              </a:buClr>
              <a:buSzPts val="1200"/>
              <a:buNone/>
              <a:defRPr sz="1200" b="1"/>
            </a:lvl9pPr>
          </a:lstStyle>
          <a:p>
            <a:endParaRPr/>
          </a:p>
        </p:txBody>
      </p:sp>
      <p:sp>
        <p:nvSpPr>
          <p:cNvPr id="85" name="Google Shape;85;p19"/>
          <p:cNvSpPr txBox="1">
            <a:spLocks noGrp="1"/>
          </p:cNvSpPr>
          <p:nvPr>
            <p:ph type="body" idx="2"/>
          </p:nvPr>
        </p:nvSpPr>
        <p:spPr>
          <a:xfrm>
            <a:off x="629841" y="1878806"/>
            <a:ext cx="3868200" cy="2763300"/>
          </a:xfrm>
          <a:prstGeom prst="rect">
            <a:avLst/>
          </a:prstGeom>
          <a:noFill/>
          <a:ln>
            <a:noFill/>
          </a:ln>
        </p:spPr>
        <p:txBody>
          <a:bodyPr spcFirstLastPara="1" wrap="square" lIns="68575" tIns="34275" rIns="68575" bIns="34275" anchor="t" anchorCtr="0">
            <a:normAutofit/>
          </a:bodyPr>
          <a:lstStyle>
            <a:lvl1pPr marL="457200" lvl="0" indent="-317500" algn="l" rtl="0">
              <a:lnSpc>
                <a:spcPct val="90000"/>
              </a:lnSpc>
              <a:spcBef>
                <a:spcPts val="800"/>
              </a:spcBef>
              <a:spcAft>
                <a:spcPts val="0"/>
              </a:spcAft>
              <a:buClr>
                <a:schemeClr val="dk1"/>
              </a:buClr>
              <a:buSzPts val="1400"/>
              <a:buChar char="•"/>
              <a:defRPr/>
            </a:lvl1pPr>
            <a:lvl2pPr marL="914400" lvl="1" indent="-317500" algn="l" rtl="0">
              <a:lnSpc>
                <a:spcPct val="90000"/>
              </a:lnSpc>
              <a:spcBef>
                <a:spcPts val="400"/>
              </a:spcBef>
              <a:spcAft>
                <a:spcPts val="0"/>
              </a:spcAft>
              <a:buClr>
                <a:schemeClr val="dk1"/>
              </a:buClr>
              <a:buSzPts val="1400"/>
              <a:buChar char="•"/>
              <a:defRPr/>
            </a:lvl2pPr>
            <a:lvl3pPr marL="1371600" lvl="2" indent="-317500" algn="l" rtl="0">
              <a:lnSpc>
                <a:spcPct val="90000"/>
              </a:lnSpc>
              <a:spcBef>
                <a:spcPts val="400"/>
              </a:spcBef>
              <a:spcAft>
                <a:spcPts val="0"/>
              </a:spcAft>
              <a:buClr>
                <a:schemeClr val="dk1"/>
              </a:buClr>
              <a:buSzPts val="1400"/>
              <a:buChar char="•"/>
              <a:defRPr/>
            </a:lvl3pPr>
            <a:lvl4pPr marL="1828800" lvl="3" indent="-317500" algn="l" rtl="0">
              <a:lnSpc>
                <a:spcPct val="90000"/>
              </a:lnSpc>
              <a:spcBef>
                <a:spcPts val="400"/>
              </a:spcBef>
              <a:spcAft>
                <a:spcPts val="0"/>
              </a:spcAft>
              <a:buClr>
                <a:schemeClr val="dk1"/>
              </a:buClr>
              <a:buSzPts val="1400"/>
              <a:buChar char="•"/>
              <a:defRPr/>
            </a:lvl4pPr>
            <a:lvl5pPr marL="2286000" lvl="4" indent="-317500" algn="l" rtl="0">
              <a:lnSpc>
                <a:spcPct val="90000"/>
              </a:lnSpc>
              <a:spcBef>
                <a:spcPts val="400"/>
              </a:spcBef>
              <a:spcAft>
                <a:spcPts val="0"/>
              </a:spcAft>
              <a:buClr>
                <a:schemeClr val="dk1"/>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86" name="Google Shape;86;p19"/>
          <p:cNvSpPr txBox="1">
            <a:spLocks noGrp="1"/>
          </p:cNvSpPr>
          <p:nvPr>
            <p:ph type="body" idx="3"/>
          </p:nvPr>
        </p:nvSpPr>
        <p:spPr>
          <a:xfrm>
            <a:off x="4629150" y="1260872"/>
            <a:ext cx="3887400" cy="618000"/>
          </a:xfrm>
          <a:prstGeom prst="rect">
            <a:avLst/>
          </a:prstGeom>
          <a:noFill/>
          <a:ln>
            <a:noFill/>
          </a:ln>
        </p:spPr>
        <p:txBody>
          <a:bodyPr spcFirstLastPara="1" wrap="square" lIns="68575" tIns="34275" rIns="68575" bIns="34275" anchor="b" anchorCtr="0">
            <a:normAutofit/>
          </a:bodyPr>
          <a:lstStyle>
            <a:lvl1pPr marL="457200" lvl="0" indent="-228600" algn="l" rtl="0">
              <a:lnSpc>
                <a:spcPct val="90000"/>
              </a:lnSpc>
              <a:spcBef>
                <a:spcPts val="800"/>
              </a:spcBef>
              <a:spcAft>
                <a:spcPts val="0"/>
              </a:spcAft>
              <a:buClr>
                <a:schemeClr val="dk1"/>
              </a:buClr>
              <a:buSzPts val="1800"/>
              <a:buNone/>
              <a:defRPr sz="1800" b="1"/>
            </a:lvl1pPr>
            <a:lvl2pPr marL="914400" lvl="1" indent="-228600" algn="l" rtl="0">
              <a:lnSpc>
                <a:spcPct val="90000"/>
              </a:lnSpc>
              <a:spcBef>
                <a:spcPts val="400"/>
              </a:spcBef>
              <a:spcAft>
                <a:spcPts val="0"/>
              </a:spcAft>
              <a:buClr>
                <a:schemeClr val="dk1"/>
              </a:buClr>
              <a:buSzPts val="1500"/>
              <a:buNone/>
              <a:defRPr sz="1500" b="1"/>
            </a:lvl2pPr>
            <a:lvl3pPr marL="1371600" lvl="2" indent="-228600" algn="l" rtl="0">
              <a:lnSpc>
                <a:spcPct val="90000"/>
              </a:lnSpc>
              <a:spcBef>
                <a:spcPts val="400"/>
              </a:spcBef>
              <a:spcAft>
                <a:spcPts val="0"/>
              </a:spcAft>
              <a:buClr>
                <a:schemeClr val="dk1"/>
              </a:buClr>
              <a:buSzPts val="1400"/>
              <a:buNone/>
              <a:defRPr sz="1400" b="1"/>
            </a:lvl3pPr>
            <a:lvl4pPr marL="1828800" lvl="3" indent="-228600" algn="l" rtl="0">
              <a:lnSpc>
                <a:spcPct val="90000"/>
              </a:lnSpc>
              <a:spcBef>
                <a:spcPts val="400"/>
              </a:spcBef>
              <a:spcAft>
                <a:spcPts val="0"/>
              </a:spcAft>
              <a:buClr>
                <a:schemeClr val="dk1"/>
              </a:buClr>
              <a:buSzPts val="1200"/>
              <a:buNone/>
              <a:defRPr sz="1200" b="1"/>
            </a:lvl4pPr>
            <a:lvl5pPr marL="2286000" lvl="4" indent="-228600" algn="l" rtl="0">
              <a:lnSpc>
                <a:spcPct val="90000"/>
              </a:lnSpc>
              <a:spcBef>
                <a:spcPts val="400"/>
              </a:spcBef>
              <a:spcAft>
                <a:spcPts val="0"/>
              </a:spcAft>
              <a:buClr>
                <a:schemeClr val="dk1"/>
              </a:buClr>
              <a:buSzPts val="1200"/>
              <a:buNone/>
              <a:defRPr sz="1200" b="1"/>
            </a:lvl5pPr>
            <a:lvl6pPr marL="2743200" lvl="5" indent="-228600" algn="l" rtl="0">
              <a:lnSpc>
                <a:spcPct val="90000"/>
              </a:lnSpc>
              <a:spcBef>
                <a:spcPts val="400"/>
              </a:spcBef>
              <a:spcAft>
                <a:spcPts val="0"/>
              </a:spcAft>
              <a:buClr>
                <a:schemeClr val="dk1"/>
              </a:buClr>
              <a:buSzPts val="1200"/>
              <a:buNone/>
              <a:defRPr sz="1200" b="1"/>
            </a:lvl6pPr>
            <a:lvl7pPr marL="3200400" lvl="6" indent="-228600" algn="l" rtl="0">
              <a:lnSpc>
                <a:spcPct val="90000"/>
              </a:lnSpc>
              <a:spcBef>
                <a:spcPts val="400"/>
              </a:spcBef>
              <a:spcAft>
                <a:spcPts val="0"/>
              </a:spcAft>
              <a:buClr>
                <a:schemeClr val="dk1"/>
              </a:buClr>
              <a:buSzPts val="1200"/>
              <a:buNone/>
              <a:defRPr sz="1200" b="1"/>
            </a:lvl7pPr>
            <a:lvl8pPr marL="3657600" lvl="7" indent="-228600" algn="l" rtl="0">
              <a:lnSpc>
                <a:spcPct val="90000"/>
              </a:lnSpc>
              <a:spcBef>
                <a:spcPts val="400"/>
              </a:spcBef>
              <a:spcAft>
                <a:spcPts val="0"/>
              </a:spcAft>
              <a:buClr>
                <a:schemeClr val="dk1"/>
              </a:buClr>
              <a:buSzPts val="1200"/>
              <a:buNone/>
              <a:defRPr sz="1200" b="1"/>
            </a:lvl8pPr>
            <a:lvl9pPr marL="4114800" lvl="8" indent="-228600" algn="l" rtl="0">
              <a:lnSpc>
                <a:spcPct val="90000"/>
              </a:lnSpc>
              <a:spcBef>
                <a:spcPts val="400"/>
              </a:spcBef>
              <a:spcAft>
                <a:spcPts val="0"/>
              </a:spcAft>
              <a:buClr>
                <a:schemeClr val="dk1"/>
              </a:buClr>
              <a:buSzPts val="1200"/>
              <a:buNone/>
              <a:defRPr sz="1200" b="1"/>
            </a:lvl9pPr>
          </a:lstStyle>
          <a:p>
            <a:endParaRPr/>
          </a:p>
        </p:txBody>
      </p:sp>
      <p:sp>
        <p:nvSpPr>
          <p:cNvPr id="87" name="Google Shape;87;p19"/>
          <p:cNvSpPr txBox="1">
            <a:spLocks noGrp="1"/>
          </p:cNvSpPr>
          <p:nvPr>
            <p:ph type="body" idx="4"/>
          </p:nvPr>
        </p:nvSpPr>
        <p:spPr>
          <a:xfrm>
            <a:off x="4629150" y="1878806"/>
            <a:ext cx="3887400" cy="2763300"/>
          </a:xfrm>
          <a:prstGeom prst="rect">
            <a:avLst/>
          </a:prstGeom>
          <a:noFill/>
          <a:ln>
            <a:noFill/>
          </a:ln>
        </p:spPr>
        <p:txBody>
          <a:bodyPr spcFirstLastPara="1" wrap="square" lIns="68575" tIns="34275" rIns="68575" bIns="34275" anchor="t" anchorCtr="0">
            <a:normAutofit/>
          </a:bodyPr>
          <a:lstStyle>
            <a:lvl1pPr marL="457200" lvl="0" indent="-317500" algn="l" rtl="0">
              <a:lnSpc>
                <a:spcPct val="90000"/>
              </a:lnSpc>
              <a:spcBef>
                <a:spcPts val="800"/>
              </a:spcBef>
              <a:spcAft>
                <a:spcPts val="0"/>
              </a:spcAft>
              <a:buClr>
                <a:schemeClr val="dk1"/>
              </a:buClr>
              <a:buSzPts val="1400"/>
              <a:buChar char="•"/>
              <a:defRPr/>
            </a:lvl1pPr>
            <a:lvl2pPr marL="914400" lvl="1" indent="-317500" algn="l" rtl="0">
              <a:lnSpc>
                <a:spcPct val="90000"/>
              </a:lnSpc>
              <a:spcBef>
                <a:spcPts val="400"/>
              </a:spcBef>
              <a:spcAft>
                <a:spcPts val="0"/>
              </a:spcAft>
              <a:buClr>
                <a:schemeClr val="dk1"/>
              </a:buClr>
              <a:buSzPts val="1400"/>
              <a:buChar char="•"/>
              <a:defRPr/>
            </a:lvl2pPr>
            <a:lvl3pPr marL="1371600" lvl="2" indent="-317500" algn="l" rtl="0">
              <a:lnSpc>
                <a:spcPct val="90000"/>
              </a:lnSpc>
              <a:spcBef>
                <a:spcPts val="400"/>
              </a:spcBef>
              <a:spcAft>
                <a:spcPts val="0"/>
              </a:spcAft>
              <a:buClr>
                <a:schemeClr val="dk1"/>
              </a:buClr>
              <a:buSzPts val="1400"/>
              <a:buChar char="•"/>
              <a:defRPr/>
            </a:lvl3pPr>
            <a:lvl4pPr marL="1828800" lvl="3" indent="-317500" algn="l" rtl="0">
              <a:lnSpc>
                <a:spcPct val="90000"/>
              </a:lnSpc>
              <a:spcBef>
                <a:spcPts val="400"/>
              </a:spcBef>
              <a:spcAft>
                <a:spcPts val="0"/>
              </a:spcAft>
              <a:buClr>
                <a:schemeClr val="dk1"/>
              </a:buClr>
              <a:buSzPts val="1400"/>
              <a:buChar char="•"/>
              <a:defRPr/>
            </a:lvl4pPr>
            <a:lvl5pPr marL="2286000" lvl="4" indent="-317500" algn="l" rtl="0">
              <a:lnSpc>
                <a:spcPct val="90000"/>
              </a:lnSpc>
              <a:spcBef>
                <a:spcPts val="400"/>
              </a:spcBef>
              <a:spcAft>
                <a:spcPts val="0"/>
              </a:spcAft>
              <a:buClr>
                <a:schemeClr val="dk1"/>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88" name="Google Shape;88;p19"/>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89" name="Google Shape;89;p19"/>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90" name="Google Shape;90;p19"/>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1"/>
        <p:cNvGrpSpPr/>
        <p:nvPr/>
      </p:nvGrpSpPr>
      <p:grpSpPr>
        <a:xfrm>
          <a:off x="0" y="0"/>
          <a:ext cx="0" cy="0"/>
          <a:chOff x="0" y="0"/>
          <a:chExt cx="0" cy="0"/>
        </a:xfrm>
      </p:grpSpPr>
      <p:sp>
        <p:nvSpPr>
          <p:cNvPr id="92" name="Google Shape;92;p20"/>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rmAutofit/>
          </a:bodyPr>
          <a:lstStyle>
            <a:lvl1pPr lvl="0" algn="l" rtl="0">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93" name="Google Shape;93;p20"/>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94" name="Google Shape;94;p20"/>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95" name="Google Shape;95;p20"/>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6"/>
        <p:cNvGrpSpPr/>
        <p:nvPr/>
      </p:nvGrpSpPr>
      <p:grpSpPr>
        <a:xfrm>
          <a:off x="0" y="0"/>
          <a:ext cx="0" cy="0"/>
          <a:chOff x="0" y="0"/>
          <a:chExt cx="0" cy="0"/>
        </a:xfrm>
      </p:grpSpPr>
      <p:sp>
        <p:nvSpPr>
          <p:cNvPr id="97" name="Google Shape;97;p21"/>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98" name="Google Shape;98;p21"/>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99" name="Google Shape;99;p21"/>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00"/>
        <p:cNvGrpSpPr/>
        <p:nvPr/>
      </p:nvGrpSpPr>
      <p:grpSpPr>
        <a:xfrm>
          <a:off x="0" y="0"/>
          <a:ext cx="0" cy="0"/>
          <a:chOff x="0" y="0"/>
          <a:chExt cx="0" cy="0"/>
        </a:xfrm>
      </p:grpSpPr>
      <p:sp>
        <p:nvSpPr>
          <p:cNvPr id="101" name="Google Shape;101;p22"/>
          <p:cNvSpPr txBox="1">
            <a:spLocks noGrp="1"/>
          </p:cNvSpPr>
          <p:nvPr>
            <p:ph type="title"/>
          </p:nvPr>
        </p:nvSpPr>
        <p:spPr>
          <a:xfrm>
            <a:off x="629841" y="342900"/>
            <a:ext cx="2949300" cy="1200300"/>
          </a:xfrm>
          <a:prstGeom prst="rect">
            <a:avLst/>
          </a:prstGeom>
          <a:noFill/>
          <a:ln>
            <a:noFill/>
          </a:ln>
        </p:spPr>
        <p:txBody>
          <a:bodyPr spcFirstLastPara="1" wrap="square" lIns="68575" tIns="34275" rIns="68575" bIns="34275" anchor="b" anchorCtr="0">
            <a:normAutofit/>
          </a:bodyPr>
          <a:lstStyle>
            <a:lvl1pPr lvl="0" algn="l" rtl="0">
              <a:lnSpc>
                <a:spcPct val="90000"/>
              </a:lnSpc>
              <a:spcBef>
                <a:spcPts val="0"/>
              </a:spcBef>
              <a:spcAft>
                <a:spcPts val="0"/>
              </a:spcAft>
              <a:buClr>
                <a:schemeClr val="dk1"/>
              </a:buClr>
              <a:buSzPts val="2400"/>
              <a:buFont typeface="Calibri"/>
              <a:buNone/>
              <a:defRPr sz="24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102" name="Google Shape;102;p22"/>
          <p:cNvSpPr txBox="1">
            <a:spLocks noGrp="1"/>
          </p:cNvSpPr>
          <p:nvPr>
            <p:ph type="body" idx="1"/>
          </p:nvPr>
        </p:nvSpPr>
        <p:spPr>
          <a:xfrm>
            <a:off x="3887391" y="740569"/>
            <a:ext cx="4629300" cy="3655200"/>
          </a:xfrm>
          <a:prstGeom prst="rect">
            <a:avLst/>
          </a:prstGeom>
          <a:noFill/>
          <a:ln>
            <a:noFill/>
          </a:ln>
        </p:spPr>
        <p:txBody>
          <a:bodyPr spcFirstLastPara="1" wrap="square" lIns="68575" tIns="34275" rIns="68575" bIns="34275" anchor="t" anchorCtr="0">
            <a:normAutofit/>
          </a:bodyPr>
          <a:lstStyle>
            <a:lvl1pPr marL="457200" lvl="0" indent="-381000" algn="l" rtl="0">
              <a:lnSpc>
                <a:spcPct val="90000"/>
              </a:lnSpc>
              <a:spcBef>
                <a:spcPts val="800"/>
              </a:spcBef>
              <a:spcAft>
                <a:spcPts val="0"/>
              </a:spcAft>
              <a:buClr>
                <a:schemeClr val="dk1"/>
              </a:buClr>
              <a:buSzPts val="2400"/>
              <a:buChar char="•"/>
              <a:defRPr sz="2400"/>
            </a:lvl1pPr>
            <a:lvl2pPr marL="914400" lvl="1" indent="-361950" algn="l" rtl="0">
              <a:lnSpc>
                <a:spcPct val="90000"/>
              </a:lnSpc>
              <a:spcBef>
                <a:spcPts val="400"/>
              </a:spcBef>
              <a:spcAft>
                <a:spcPts val="0"/>
              </a:spcAft>
              <a:buClr>
                <a:schemeClr val="dk1"/>
              </a:buClr>
              <a:buSzPts val="2100"/>
              <a:buChar char="•"/>
              <a:defRPr sz="2100"/>
            </a:lvl2pPr>
            <a:lvl3pPr marL="1371600" lvl="2" indent="-342900" algn="l" rtl="0">
              <a:lnSpc>
                <a:spcPct val="90000"/>
              </a:lnSpc>
              <a:spcBef>
                <a:spcPts val="400"/>
              </a:spcBef>
              <a:spcAft>
                <a:spcPts val="0"/>
              </a:spcAft>
              <a:buClr>
                <a:schemeClr val="dk1"/>
              </a:buClr>
              <a:buSzPts val="1800"/>
              <a:buChar char="•"/>
              <a:defRPr sz="1800"/>
            </a:lvl3pPr>
            <a:lvl4pPr marL="1828800" lvl="3" indent="-323850" algn="l" rtl="0">
              <a:lnSpc>
                <a:spcPct val="90000"/>
              </a:lnSpc>
              <a:spcBef>
                <a:spcPts val="400"/>
              </a:spcBef>
              <a:spcAft>
                <a:spcPts val="0"/>
              </a:spcAft>
              <a:buClr>
                <a:schemeClr val="dk1"/>
              </a:buClr>
              <a:buSzPts val="1500"/>
              <a:buChar char="•"/>
              <a:defRPr sz="1500"/>
            </a:lvl4pPr>
            <a:lvl5pPr marL="2286000" lvl="4" indent="-323850" algn="l" rtl="0">
              <a:lnSpc>
                <a:spcPct val="90000"/>
              </a:lnSpc>
              <a:spcBef>
                <a:spcPts val="400"/>
              </a:spcBef>
              <a:spcAft>
                <a:spcPts val="0"/>
              </a:spcAft>
              <a:buClr>
                <a:schemeClr val="dk1"/>
              </a:buClr>
              <a:buSzPts val="1500"/>
              <a:buChar char="•"/>
              <a:defRPr sz="1500"/>
            </a:lvl5pPr>
            <a:lvl6pPr marL="2743200" lvl="5" indent="-323850" algn="l" rtl="0">
              <a:lnSpc>
                <a:spcPct val="90000"/>
              </a:lnSpc>
              <a:spcBef>
                <a:spcPts val="400"/>
              </a:spcBef>
              <a:spcAft>
                <a:spcPts val="0"/>
              </a:spcAft>
              <a:buClr>
                <a:schemeClr val="dk1"/>
              </a:buClr>
              <a:buSzPts val="1500"/>
              <a:buChar char="•"/>
              <a:defRPr sz="1500"/>
            </a:lvl6pPr>
            <a:lvl7pPr marL="3200400" lvl="6" indent="-323850" algn="l" rtl="0">
              <a:lnSpc>
                <a:spcPct val="90000"/>
              </a:lnSpc>
              <a:spcBef>
                <a:spcPts val="400"/>
              </a:spcBef>
              <a:spcAft>
                <a:spcPts val="0"/>
              </a:spcAft>
              <a:buClr>
                <a:schemeClr val="dk1"/>
              </a:buClr>
              <a:buSzPts val="1500"/>
              <a:buChar char="•"/>
              <a:defRPr sz="1500"/>
            </a:lvl7pPr>
            <a:lvl8pPr marL="3657600" lvl="7" indent="-323850" algn="l" rtl="0">
              <a:lnSpc>
                <a:spcPct val="90000"/>
              </a:lnSpc>
              <a:spcBef>
                <a:spcPts val="400"/>
              </a:spcBef>
              <a:spcAft>
                <a:spcPts val="0"/>
              </a:spcAft>
              <a:buClr>
                <a:schemeClr val="dk1"/>
              </a:buClr>
              <a:buSzPts val="1500"/>
              <a:buChar char="•"/>
              <a:defRPr sz="1500"/>
            </a:lvl8pPr>
            <a:lvl9pPr marL="4114800" lvl="8" indent="-323850" algn="l" rtl="0">
              <a:lnSpc>
                <a:spcPct val="90000"/>
              </a:lnSpc>
              <a:spcBef>
                <a:spcPts val="400"/>
              </a:spcBef>
              <a:spcAft>
                <a:spcPts val="0"/>
              </a:spcAft>
              <a:buClr>
                <a:schemeClr val="dk1"/>
              </a:buClr>
              <a:buSzPts val="1500"/>
              <a:buChar char="•"/>
              <a:defRPr sz="1500"/>
            </a:lvl9pPr>
          </a:lstStyle>
          <a:p>
            <a:endParaRPr/>
          </a:p>
        </p:txBody>
      </p:sp>
      <p:sp>
        <p:nvSpPr>
          <p:cNvPr id="103" name="Google Shape;103;p22"/>
          <p:cNvSpPr txBox="1">
            <a:spLocks noGrp="1"/>
          </p:cNvSpPr>
          <p:nvPr>
            <p:ph type="body" idx="2"/>
          </p:nvPr>
        </p:nvSpPr>
        <p:spPr>
          <a:xfrm>
            <a:off x="629841" y="1543050"/>
            <a:ext cx="2949300" cy="2858700"/>
          </a:xfrm>
          <a:prstGeom prst="rect">
            <a:avLst/>
          </a:prstGeom>
          <a:noFill/>
          <a:ln>
            <a:noFill/>
          </a:ln>
        </p:spPr>
        <p:txBody>
          <a:bodyPr spcFirstLastPara="1" wrap="square" lIns="68575" tIns="34275" rIns="68575" bIns="34275" anchor="t" anchorCtr="0">
            <a:normAutofit/>
          </a:bodyPr>
          <a:lstStyle>
            <a:lvl1pPr marL="457200" lvl="0" indent="-228600" algn="l" rtl="0">
              <a:lnSpc>
                <a:spcPct val="90000"/>
              </a:lnSpc>
              <a:spcBef>
                <a:spcPts val="800"/>
              </a:spcBef>
              <a:spcAft>
                <a:spcPts val="0"/>
              </a:spcAft>
              <a:buClr>
                <a:schemeClr val="dk1"/>
              </a:buClr>
              <a:buSzPts val="1200"/>
              <a:buNone/>
              <a:defRPr sz="1200"/>
            </a:lvl1pPr>
            <a:lvl2pPr marL="914400" lvl="1" indent="-228600" algn="l" rtl="0">
              <a:lnSpc>
                <a:spcPct val="90000"/>
              </a:lnSpc>
              <a:spcBef>
                <a:spcPts val="400"/>
              </a:spcBef>
              <a:spcAft>
                <a:spcPts val="0"/>
              </a:spcAft>
              <a:buClr>
                <a:schemeClr val="dk1"/>
              </a:buClr>
              <a:buSzPts val="1100"/>
              <a:buNone/>
              <a:defRPr sz="1100"/>
            </a:lvl2pPr>
            <a:lvl3pPr marL="1371600" lvl="2" indent="-228600" algn="l" rtl="0">
              <a:lnSpc>
                <a:spcPct val="90000"/>
              </a:lnSpc>
              <a:spcBef>
                <a:spcPts val="400"/>
              </a:spcBef>
              <a:spcAft>
                <a:spcPts val="0"/>
              </a:spcAft>
              <a:buClr>
                <a:schemeClr val="dk1"/>
              </a:buClr>
              <a:buSzPts val="900"/>
              <a:buNone/>
              <a:defRPr sz="900"/>
            </a:lvl3pPr>
            <a:lvl4pPr marL="1828800" lvl="3" indent="-228600" algn="l" rtl="0">
              <a:lnSpc>
                <a:spcPct val="90000"/>
              </a:lnSpc>
              <a:spcBef>
                <a:spcPts val="400"/>
              </a:spcBef>
              <a:spcAft>
                <a:spcPts val="0"/>
              </a:spcAft>
              <a:buClr>
                <a:schemeClr val="dk1"/>
              </a:buClr>
              <a:buSzPts val="800"/>
              <a:buNone/>
              <a:defRPr sz="800"/>
            </a:lvl4pPr>
            <a:lvl5pPr marL="2286000" lvl="4" indent="-228600" algn="l" rtl="0">
              <a:lnSpc>
                <a:spcPct val="90000"/>
              </a:lnSpc>
              <a:spcBef>
                <a:spcPts val="400"/>
              </a:spcBef>
              <a:spcAft>
                <a:spcPts val="0"/>
              </a:spcAft>
              <a:buClr>
                <a:schemeClr val="dk1"/>
              </a:buClr>
              <a:buSzPts val="800"/>
              <a:buNone/>
              <a:defRPr sz="800"/>
            </a:lvl5pPr>
            <a:lvl6pPr marL="2743200" lvl="5" indent="-228600" algn="l" rtl="0">
              <a:lnSpc>
                <a:spcPct val="90000"/>
              </a:lnSpc>
              <a:spcBef>
                <a:spcPts val="400"/>
              </a:spcBef>
              <a:spcAft>
                <a:spcPts val="0"/>
              </a:spcAft>
              <a:buClr>
                <a:schemeClr val="dk1"/>
              </a:buClr>
              <a:buSzPts val="800"/>
              <a:buNone/>
              <a:defRPr sz="800"/>
            </a:lvl6pPr>
            <a:lvl7pPr marL="3200400" lvl="6" indent="-228600" algn="l" rtl="0">
              <a:lnSpc>
                <a:spcPct val="90000"/>
              </a:lnSpc>
              <a:spcBef>
                <a:spcPts val="400"/>
              </a:spcBef>
              <a:spcAft>
                <a:spcPts val="0"/>
              </a:spcAft>
              <a:buClr>
                <a:schemeClr val="dk1"/>
              </a:buClr>
              <a:buSzPts val="800"/>
              <a:buNone/>
              <a:defRPr sz="800"/>
            </a:lvl7pPr>
            <a:lvl8pPr marL="3657600" lvl="7" indent="-228600" algn="l" rtl="0">
              <a:lnSpc>
                <a:spcPct val="90000"/>
              </a:lnSpc>
              <a:spcBef>
                <a:spcPts val="400"/>
              </a:spcBef>
              <a:spcAft>
                <a:spcPts val="0"/>
              </a:spcAft>
              <a:buClr>
                <a:schemeClr val="dk1"/>
              </a:buClr>
              <a:buSzPts val="800"/>
              <a:buNone/>
              <a:defRPr sz="800"/>
            </a:lvl8pPr>
            <a:lvl9pPr marL="4114800" lvl="8" indent="-228600" algn="l" rtl="0">
              <a:lnSpc>
                <a:spcPct val="90000"/>
              </a:lnSpc>
              <a:spcBef>
                <a:spcPts val="400"/>
              </a:spcBef>
              <a:spcAft>
                <a:spcPts val="0"/>
              </a:spcAft>
              <a:buClr>
                <a:schemeClr val="dk1"/>
              </a:buClr>
              <a:buSzPts val="800"/>
              <a:buNone/>
              <a:defRPr sz="800"/>
            </a:lvl9pPr>
          </a:lstStyle>
          <a:p>
            <a:endParaRPr/>
          </a:p>
        </p:txBody>
      </p:sp>
      <p:sp>
        <p:nvSpPr>
          <p:cNvPr id="104" name="Google Shape;104;p22"/>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05" name="Google Shape;105;p22"/>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06" name="Google Shape;106;p22"/>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07"/>
        <p:cNvGrpSpPr/>
        <p:nvPr/>
      </p:nvGrpSpPr>
      <p:grpSpPr>
        <a:xfrm>
          <a:off x="0" y="0"/>
          <a:ext cx="0" cy="0"/>
          <a:chOff x="0" y="0"/>
          <a:chExt cx="0" cy="0"/>
        </a:xfrm>
      </p:grpSpPr>
      <p:sp>
        <p:nvSpPr>
          <p:cNvPr id="108" name="Google Shape;108;p23"/>
          <p:cNvSpPr txBox="1">
            <a:spLocks noGrp="1"/>
          </p:cNvSpPr>
          <p:nvPr>
            <p:ph type="title"/>
          </p:nvPr>
        </p:nvSpPr>
        <p:spPr>
          <a:xfrm>
            <a:off x="629841" y="342900"/>
            <a:ext cx="2949300" cy="1200300"/>
          </a:xfrm>
          <a:prstGeom prst="rect">
            <a:avLst/>
          </a:prstGeom>
          <a:noFill/>
          <a:ln>
            <a:noFill/>
          </a:ln>
        </p:spPr>
        <p:txBody>
          <a:bodyPr spcFirstLastPara="1" wrap="square" lIns="68575" tIns="34275" rIns="68575" bIns="34275" anchor="b" anchorCtr="0">
            <a:normAutofit/>
          </a:bodyPr>
          <a:lstStyle>
            <a:lvl1pPr lvl="0" algn="l" rtl="0">
              <a:lnSpc>
                <a:spcPct val="90000"/>
              </a:lnSpc>
              <a:spcBef>
                <a:spcPts val="0"/>
              </a:spcBef>
              <a:spcAft>
                <a:spcPts val="0"/>
              </a:spcAft>
              <a:buClr>
                <a:schemeClr val="dk1"/>
              </a:buClr>
              <a:buSzPts val="2400"/>
              <a:buFont typeface="Calibri"/>
              <a:buNone/>
              <a:defRPr sz="24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109" name="Google Shape;109;p23"/>
          <p:cNvSpPr>
            <a:spLocks noGrp="1"/>
          </p:cNvSpPr>
          <p:nvPr>
            <p:ph type="pic" idx="2"/>
          </p:nvPr>
        </p:nvSpPr>
        <p:spPr>
          <a:xfrm>
            <a:off x="3887391" y="740569"/>
            <a:ext cx="4629300" cy="3655200"/>
          </a:xfrm>
          <a:prstGeom prst="rect">
            <a:avLst/>
          </a:prstGeom>
          <a:noFill/>
          <a:ln>
            <a:noFill/>
          </a:ln>
        </p:spPr>
      </p:sp>
      <p:sp>
        <p:nvSpPr>
          <p:cNvPr id="110" name="Google Shape;110;p23"/>
          <p:cNvSpPr txBox="1">
            <a:spLocks noGrp="1"/>
          </p:cNvSpPr>
          <p:nvPr>
            <p:ph type="body" idx="1"/>
          </p:nvPr>
        </p:nvSpPr>
        <p:spPr>
          <a:xfrm>
            <a:off x="629841" y="1543050"/>
            <a:ext cx="2949300" cy="2858700"/>
          </a:xfrm>
          <a:prstGeom prst="rect">
            <a:avLst/>
          </a:prstGeom>
          <a:noFill/>
          <a:ln>
            <a:noFill/>
          </a:ln>
        </p:spPr>
        <p:txBody>
          <a:bodyPr spcFirstLastPara="1" wrap="square" lIns="68575" tIns="34275" rIns="68575" bIns="34275" anchor="t" anchorCtr="0">
            <a:normAutofit/>
          </a:bodyPr>
          <a:lstStyle>
            <a:lvl1pPr marL="457200" lvl="0" indent="-228600" algn="l" rtl="0">
              <a:lnSpc>
                <a:spcPct val="90000"/>
              </a:lnSpc>
              <a:spcBef>
                <a:spcPts val="800"/>
              </a:spcBef>
              <a:spcAft>
                <a:spcPts val="0"/>
              </a:spcAft>
              <a:buClr>
                <a:schemeClr val="dk1"/>
              </a:buClr>
              <a:buSzPts val="1200"/>
              <a:buNone/>
              <a:defRPr sz="1200"/>
            </a:lvl1pPr>
            <a:lvl2pPr marL="914400" lvl="1" indent="-228600" algn="l" rtl="0">
              <a:lnSpc>
                <a:spcPct val="90000"/>
              </a:lnSpc>
              <a:spcBef>
                <a:spcPts val="400"/>
              </a:spcBef>
              <a:spcAft>
                <a:spcPts val="0"/>
              </a:spcAft>
              <a:buClr>
                <a:schemeClr val="dk1"/>
              </a:buClr>
              <a:buSzPts val="1100"/>
              <a:buNone/>
              <a:defRPr sz="1100"/>
            </a:lvl2pPr>
            <a:lvl3pPr marL="1371600" lvl="2" indent="-228600" algn="l" rtl="0">
              <a:lnSpc>
                <a:spcPct val="90000"/>
              </a:lnSpc>
              <a:spcBef>
                <a:spcPts val="400"/>
              </a:spcBef>
              <a:spcAft>
                <a:spcPts val="0"/>
              </a:spcAft>
              <a:buClr>
                <a:schemeClr val="dk1"/>
              </a:buClr>
              <a:buSzPts val="900"/>
              <a:buNone/>
              <a:defRPr sz="900"/>
            </a:lvl3pPr>
            <a:lvl4pPr marL="1828800" lvl="3" indent="-228600" algn="l" rtl="0">
              <a:lnSpc>
                <a:spcPct val="90000"/>
              </a:lnSpc>
              <a:spcBef>
                <a:spcPts val="400"/>
              </a:spcBef>
              <a:spcAft>
                <a:spcPts val="0"/>
              </a:spcAft>
              <a:buClr>
                <a:schemeClr val="dk1"/>
              </a:buClr>
              <a:buSzPts val="800"/>
              <a:buNone/>
              <a:defRPr sz="800"/>
            </a:lvl4pPr>
            <a:lvl5pPr marL="2286000" lvl="4" indent="-228600" algn="l" rtl="0">
              <a:lnSpc>
                <a:spcPct val="90000"/>
              </a:lnSpc>
              <a:spcBef>
                <a:spcPts val="400"/>
              </a:spcBef>
              <a:spcAft>
                <a:spcPts val="0"/>
              </a:spcAft>
              <a:buClr>
                <a:schemeClr val="dk1"/>
              </a:buClr>
              <a:buSzPts val="800"/>
              <a:buNone/>
              <a:defRPr sz="800"/>
            </a:lvl5pPr>
            <a:lvl6pPr marL="2743200" lvl="5" indent="-228600" algn="l" rtl="0">
              <a:lnSpc>
                <a:spcPct val="90000"/>
              </a:lnSpc>
              <a:spcBef>
                <a:spcPts val="400"/>
              </a:spcBef>
              <a:spcAft>
                <a:spcPts val="0"/>
              </a:spcAft>
              <a:buClr>
                <a:schemeClr val="dk1"/>
              </a:buClr>
              <a:buSzPts val="800"/>
              <a:buNone/>
              <a:defRPr sz="800"/>
            </a:lvl6pPr>
            <a:lvl7pPr marL="3200400" lvl="6" indent="-228600" algn="l" rtl="0">
              <a:lnSpc>
                <a:spcPct val="90000"/>
              </a:lnSpc>
              <a:spcBef>
                <a:spcPts val="400"/>
              </a:spcBef>
              <a:spcAft>
                <a:spcPts val="0"/>
              </a:spcAft>
              <a:buClr>
                <a:schemeClr val="dk1"/>
              </a:buClr>
              <a:buSzPts val="800"/>
              <a:buNone/>
              <a:defRPr sz="800"/>
            </a:lvl7pPr>
            <a:lvl8pPr marL="3657600" lvl="7" indent="-228600" algn="l" rtl="0">
              <a:lnSpc>
                <a:spcPct val="90000"/>
              </a:lnSpc>
              <a:spcBef>
                <a:spcPts val="400"/>
              </a:spcBef>
              <a:spcAft>
                <a:spcPts val="0"/>
              </a:spcAft>
              <a:buClr>
                <a:schemeClr val="dk1"/>
              </a:buClr>
              <a:buSzPts val="800"/>
              <a:buNone/>
              <a:defRPr sz="800"/>
            </a:lvl8pPr>
            <a:lvl9pPr marL="4114800" lvl="8" indent="-228600" algn="l" rtl="0">
              <a:lnSpc>
                <a:spcPct val="90000"/>
              </a:lnSpc>
              <a:spcBef>
                <a:spcPts val="400"/>
              </a:spcBef>
              <a:spcAft>
                <a:spcPts val="0"/>
              </a:spcAft>
              <a:buClr>
                <a:schemeClr val="dk1"/>
              </a:buClr>
              <a:buSzPts val="800"/>
              <a:buNone/>
              <a:defRPr sz="800"/>
            </a:lvl9pPr>
          </a:lstStyle>
          <a:p>
            <a:endParaRPr/>
          </a:p>
        </p:txBody>
      </p:sp>
      <p:sp>
        <p:nvSpPr>
          <p:cNvPr id="111" name="Google Shape;111;p23"/>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12" name="Google Shape;112;p23"/>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13" name="Google Shape;113;p23"/>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14"/>
        <p:cNvGrpSpPr/>
        <p:nvPr/>
      </p:nvGrpSpPr>
      <p:grpSpPr>
        <a:xfrm>
          <a:off x="0" y="0"/>
          <a:ext cx="0" cy="0"/>
          <a:chOff x="0" y="0"/>
          <a:chExt cx="0" cy="0"/>
        </a:xfrm>
      </p:grpSpPr>
      <p:sp>
        <p:nvSpPr>
          <p:cNvPr id="115" name="Google Shape;115;p24"/>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rmAutofit/>
          </a:bodyPr>
          <a:lstStyle>
            <a:lvl1pPr lvl="0" algn="l" rtl="0">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116" name="Google Shape;116;p24"/>
          <p:cNvSpPr txBox="1">
            <a:spLocks noGrp="1"/>
          </p:cNvSpPr>
          <p:nvPr>
            <p:ph type="body" idx="1"/>
          </p:nvPr>
        </p:nvSpPr>
        <p:spPr>
          <a:xfrm rot="5400000">
            <a:off x="2940300" y="-942431"/>
            <a:ext cx="3263400" cy="7886700"/>
          </a:xfrm>
          <a:prstGeom prst="rect">
            <a:avLst/>
          </a:prstGeom>
          <a:noFill/>
          <a:ln>
            <a:noFill/>
          </a:ln>
        </p:spPr>
        <p:txBody>
          <a:bodyPr spcFirstLastPara="1" wrap="square" lIns="68575" tIns="34275" rIns="68575" bIns="34275" anchor="t" anchorCtr="0">
            <a:normAutofit/>
          </a:bodyPr>
          <a:lstStyle>
            <a:lvl1pPr marL="457200" lvl="0" indent="-317500" algn="l" rtl="0">
              <a:lnSpc>
                <a:spcPct val="90000"/>
              </a:lnSpc>
              <a:spcBef>
                <a:spcPts val="800"/>
              </a:spcBef>
              <a:spcAft>
                <a:spcPts val="0"/>
              </a:spcAft>
              <a:buClr>
                <a:schemeClr val="dk1"/>
              </a:buClr>
              <a:buSzPts val="1400"/>
              <a:buChar char="•"/>
              <a:defRPr/>
            </a:lvl1pPr>
            <a:lvl2pPr marL="914400" lvl="1" indent="-317500" algn="l" rtl="0">
              <a:lnSpc>
                <a:spcPct val="90000"/>
              </a:lnSpc>
              <a:spcBef>
                <a:spcPts val="400"/>
              </a:spcBef>
              <a:spcAft>
                <a:spcPts val="0"/>
              </a:spcAft>
              <a:buClr>
                <a:schemeClr val="dk1"/>
              </a:buClr>
              <a:buSzPts val="1400"/>
              <a:buChar char="•"/>
              <a:defRPr/>
            </a:lvl2pPr>
            <a:lvl3pPr marL="1371600" lvl="2" indent="-317500" algn="l" rtl="0">
              <a:lnSpc>
                <a:spcPct val="90000"/>
              </a:lnSpc>
              <a:spcBef>
                <a:spcPts val="400"/>
              </a:spcBef>
              <a:spcAft>
                <a:spcPts val="0"/>
              </a:spcAft>
              <a:buClr>
                <a:schemeClr val="dk1"/>
              </a:buClr>
              <a:buSzPts val="1400"/>
              <a:buChar char="•"/>
              <a:defRPr/>
            </a:lvl3pPr>
            <a:lvl4pPr marL="1828800" lvl="3" indent="-317500" algn="l" rtl="0">
              <a:lnSpc>
                <a:spcPct val="90000"/>
              </a:lnSpc>
              <a:spcBef>
                <a:spcPts val="400"/>
              </a:spcBef>
              <a:spcAft>
                <a:spcPts val="0"/>
              </a:spcAft>
              <a:buClr>
                <a:schemeClr val="dk1"/>
              </a:buClr>
              <a:buSzPts val="1400"/>
              <a:buChar char="•"/>
              <a:defRPr/>
            </a:lvl4pPr>
            <a:lvl5pPr marL="2286000" lvl="4" indent="-317500" algn="l" rtl="0">
              <a:lnSpc>
                <a:spcPct val="90000"/>
              </a:lnSpc>
              <a:spcBef>
                <a:spcPts val="400"/>
              </a:spcBef>
              <a:spcAft>
                <a:spcPts val="0"/>
              </a:spcAft>
              <a:buClr>
                <a:schemeClr val="dk1"/>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117" name="Google Shape;117;p24"/>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18" name="Google Shape;118;p24"/>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19" name="Google Shape;119;p24"/>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20"/>
        <p:cNvGrpSpPr/>
        <p:nvPr/>
      </p:nvGrpSpPr>
      <p:grpSpPr>
        <a:xfrm>
          <a:off x="0" y="0"/>
          <a:ext cx="0" cy="0"/>
          <a:chOff x="0" y="0"/>
          <a:chExt cx="0" cy="0"/>
        </a:xfrm>
      </p:grpSpPr>
      <p:sp>
        <p:nvSpPr>
          <p:cNvPr id="121" name="Google Shape;121;p25"/>
          <p:cNvSpPr txBox="1">
            <a:spLocks noGrp="1"/>
          </p:cNvSpPr>
          <p:nvPr>
            <p:ph type="title"/>
          </p:nvPr>
        </p:nvSpPr>
        <p:spPr>
          <a:xfrm rot="5400000">
            <a:off x="5350050" y="1467544"/>
            <a:ext cx="4359000" cy="1971600"/>
          </a:xfrm>
          <a:prstGeom prst="rect">
            <a:avLst/>
          </a:prstGeom>
          <a:noFill/>
          <a:ln>
            <a:noFill/>
          </a:ln>
        </p:spPr>
        <p:txBody>
          <a:bodyPr spcFirstLastPara="1" wrap="square" lIns="68575" tIns="34275" rIns="68575" bIns="34275" anchor="ctr" anchorCtr="0">
            <a:normAutofit/>
          </a:bodyPr>
          <a:lstStyle>
            <a:lvl1pPr lvl="0" algn="l" rtl="0">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122" name="Google Shape;122;p25"/>
          <p:cNvSpPr txBox="1">
            <a:spLocks noGrp="1"/>
          </p:cNvSpPr>
          <p:nvPr>
            <p:ph type="body" idx="1"/>
          </p:nvPr>
        </p:nvSpPr>
        <p:spPr>
          <a:xfrm rot="5400000">
            <a:off x="1349475" y="-447056"/>
            <a:ext cx="4359000" cy="5800800"/>
          </a:xfrm>
          <a:prstGeom prst="rect">
            <a:avLst/>
          </a:prstGeom>
          <a:noFill/>
          <a:ln>
            <a:noFill/>
          </a:ln>
        </p:spPr>
        <p:txBody>
          <a:bodyPr spcFirstLastPara="1" wrap="square" lIns="68575" tIns="34275" rIns="68575" bIns="34275" anchor="t" anchorCtr="0">
            <a:normAutofit/>
          </a:bodyPr>
          <a:lstStyle>
            <a:lvl1pPr marL="457200" lvl="0" indent="-317500" algn="l" rtl="0">
              <a:lnSpc>
                <a:spcPct val="90000"/>
              </a:lnSpc>
              <a:spcBef>
                <a:spcPts val="800"/>
              </a:spcBef>
              <a:spcAft>
                <a:spcPts val="0"/>
              </a:spcAft>
              <a:buClr>
                <a:schemeClr val="dk1"/>
              </a:buClr>
              <a:buSzPts val="1400"/>
              <a:buChar char="•"/>
              <a:defRPr/>
            </a:lvl1pPr>
            <a:lvl2pPr marL="914400" lvl="1" indent="-317500" algn="l" rtl="0">
              <a:lnSpc>
                <a:spcPct val="90000"/>
              </a:lnSpc>
              <a:spcBef>
                <a:spcPts val="400"/>
              </a:spcBef>
              <a:spcAft>
                <a:spcPts val="0"/>
              </a:spcAft>
              <a:buClr>
                <a:schemeClr val="dk1"/>
              </a:buClr>
              <a:buSzPts val="1400"/>
              <a:buChar char="•"/>
              <a:defRPr/>
            </a:lvl2pPr>
            <a:lvl3pPr marL="1371600" lvl="2" indent="-317500" algn="l" rtl="0">
              <a:lnSpc>
                <a:spcPct val="90000"/>
              </a:lnSpc>
              <a:spcBef>
                <a:spcPts val="400"/>
              </a:spcBef>
              <a:spcAft>
                <a:spcPts val="0"/>
              </a:spcAft>
              <a:buClr>
                <a:schemeClr val="dk1"/>
              </a:buClr>
              <a:buSzPts val="1400"/>
              <a:buChar char="•"/>
              <a:defRPr/>
            </a:lvl3pPr>
            <a:lvl4pPr marL="1828800" lvl="3" indent="-317500" algn="l" rtl="0">
              <a:lnSpc>
                <a:spcPct val="90000"/>
              </a:lnSpc>
              <a:spcBef>
                <a:spcPts val="400"/>
              </a:spcBef>
              <a:spcAft>
                <a:spcPts val="0"/>
              </a:spcAft>
              <a:buClr>
                <a:schemeClr val="dk1"/>
              </a:buClr>
              <a:buSzPts val="1400"/>
              <a:buChar char="•"/>
              <a:defRPr/>
            </a:lvl4pPr>
            <a:lvl5pPr marL="2286000" lvl="4" indent="-317500" algn="l" rtl="0">
              <a:lnSpc>
                <a:spcPct val="90000"/>
              </a:lnSpc>
              <a:spcBef>
                <a:spcPts val="400"/>
              </a:spcBef>
              <a:spcAft>
                <a:spcPts val="0"/>
              </a:spcAft>
              <a:buClr>
                <a:schemeClr val="dk1"/>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123" name="Google Shape;123;p25"/>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24" name="Google Shape;124;p25"/>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25" name="Google Shape;125;p25"/>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rtl="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Clr>
                <a:schemeClr val="dk2"/>
              </a:buClr>
              <a:buSzPts val="1800"/>
              <a:buChar char="●"/>
              <a:defRPr sz="1800">
                <a:solidFill>
                  <a:schemeClr val="dk2"/>
                </a:solidFill>
              </a:defRPr>
            </a:lvl1pPr>
            <a:lvl2pPr marL="914400" lvl="1" indent="-317500" rtl="0">
              <a:lnSpc>
                <a:spcPct val="115000"/>
              </a:lnSpc>
              <a:spcBef>
                <a:spcPts val="0"/>
              </a:spcBef>
              <a:spcAft>
                <a:spcPts val="0"/>
              </a:spcAft>
              <a:buClr>
                <a:schemeClr val="dk2"/>
              </a:buClr>
              <a:buSzPts val="1400"/>
              <a:buChar char="○"/>
              <a:defRPr>
                <a:solidFill>
                  <a:schemeClr val="dk2"/>
                </a:solidFill>
              </a:defRPr>
            </a:lvl2pPr>
            <a:lvl3pPr marL="1371600" lvl="2" indent="-317500" rtl="0">
              <a:lnSpc>
                <a:spcPct val="115000"/>
              </a:lnSpc>
              <a:spcBef>
                <a:spcPts val="0"/>
              </a:spcBef>
              <a:spcAft>
                <a:spcPts val="0"/>
              </a:spcAft>
              <a:buClr>
                <a:schemeClr val="dk2"/>
              </a:buClr>
              <a:buSzPts val="1400"/>
              <a:buChar char="■"/>
              <a:defRPr>
                <a:solidFill>
                  <a:schemeClr val="dk2"/>
                </a:solidFill>
              </a:defRPr>
            </a:lvl3pPr>
            <a:lvl4pPr marL="1828800" lvl="3" indent="-317500" rtl="0">
              <a:lnSpc>
                <a:spcPct val="115000"/>
              </a:lnSpc>
              <a:spcBef>
                <a:spcPts val="0"/>
              </a:spcBef>
              <a:spcAft>
                <a:spcPts val="0"/>
              </a:spcAft>
              <a:buClr>
                <a:schemeClr val="dk2"/>
              </a:buClr>
              <a:buSzPts val="1400"/>
              <a:buChar char="●"/>
              <a:defRPr>
                <a:solidFill>
                  <a:schemeClr val="dk2"/>
                </a:solidFill>
              </a:defRPr>
            </a:lvl4pPr>
            <a:lvl5pPr marL="2286000" lvl="4" indent="-317500" rtl="0">
              <a:lnSpc>
                <a:spcPct val="115000"/>
              </a:lnSpc>
              <a:spcBef>
                <a:spcPts val="0"/>
              </a:spcBef>
              <a:spcAft>
                <a:spcPts val="0"/>
              </a:spcAft>
              <a:buClr>
                <a:schemeClr val="dk2"/>
              </a:buClr>
              <a:buSzPts val="1400"/>
              <a:buChar char="○"/>
              <a:defRPr>
                <a:solidFill>
                  <a:schemeClr val="dk2"/>
                </a:solidFill>
              </a:defRPr>
            </a:lvl5pPr>
            <a:lvl6pPr marL="2743200" lvl="5" indent="-317500" rtl="0">
              <a:lnSpc>
                <a:spcPct val="115000"/>
              </a:lnSpc>
              <a:spcBef>
                <a:spcPts val="0"/>
              </a:spcBef>
              <a:spcAft>
                <a:spcPts val="0"/>
              </a:spcAft>
              <a:buClr>
                <a:schemeClr val="dk2"/>
              </a:buClr>
              <a:buSzPts val="1400"/>
              <a:buChar char="■"/>
              <a:defRPr>
                <a:solidFill>
                  <a:schemeClr val="dk2"/>
                </a:solidFill>
              </a:defRPr>
            </a:lvl6pPr>
            <a:lvl7pPr marL="3200400" lvl="6" indent="-317500" rtl="0">
              <a:lnSpc>
                <a:spcPct val="115000"/>
              </a:lnSpc>
              <a:spcBef>
                <a:spcPts val="0"/>
              </a:spcBef>
              <a:spcAft>
                <a:spcPts val="0"/>
              </a:spcAft>
              <a:buClr>
                <a:schemeClr val="dk2"/>
              </a:buClr>
              <a:buSzPts val="1400"/>
              <a:buChar char="●"/>
              <a:defRPr>
                <a:solidFill>
                  <a:schemeClr val="dk2"/>
                </a:solidFill>
              </a:defRPr>
            </a:lvl7pPr>
            <a:lvl8pPr marL="3657600" lvl="7" indent="-317500" rtl="0">
              <a:lnSpc>
                <a:spcPct val="115000"/>
              </a:lnSpc>
              <a:spcBef>
                <a:spcPts val="0"/>
              </a:spcBef>
              <a:spcAft>
                <a:spcPts val="0"/>
              </a:spcAft>
              <a:buClr>
                <a:schemeClr val="dk2"/>
              </a:buClr>
              <a:buSzPts val="1400"/>
              <a:buChar char="○"/>
              <a:defRPr>
                <a:solidFill>
                  <a:schemeClr val="dk2"/>
                </a:solidFill>
              </a:defRPr>
            </a:lvl8pPr>
            <a:lvl9pPr marL="4114800" lvl="8" indent="-317500" rtl="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rmAutofit/>
          </a:bodyPr>
          <a:lstStyle>
            <a:lvl1pPr marR="0" lvl="0" algn="l" rtl="0">
              <a:lnSpc>
                <a:spcPct val="90000"/>
              </a:lnSpc>
              <a:spcBef>
                <a:spcPts val="0"/>
              </a:spcBef>
              <a:spcAft>
                <a:spcPts val="0"/>
              </a:spcAft>
              <a:buClr>
                <a:schemeClr val="dk1"/>
              </a:buClr>
              <a:buSzPts val="3300"/>
              <a:buFont typeface="Calibri"/>
              <a:buNone/>
              <a:defRPr sz="3300" b="0" i="0" u="none" strike="noStrike" cap="none">
                <a:solidFill>
                  <a:schemeClr val="dk1"/>
                </a:solidFill>
                <a:latin typeface="Calibri"/>
                <a:ea typeface="Calibri"/>
                <a:cs typeface="Calibri"/>
                <a:sym typeface="Calibri"/>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52" name="Google Shape;52;p13"/>
          <p:cNvSpPr txBox="1">
            <a:spLocks noGrp="1"/>
          </p:cNvSpPr>
          <p:nvPr>
            <p:ph type="body" idx="1"/>
          </p:nvPr>
        </p:nvSpPr>
        <p:spPr>
          <a:xfrm>
            <a:off x="628650" y="1369219"/>
            <a:ext cx="7886700" cy="3263400"/>
          </a:xfrm>
          <a:prstGeom prst="rect">
            <a:avLst/>
          </a:prstGeom>
          <a:noFill/>
          <a:ln>
            <a:noFill/>
          </a:ln>
        </p:spPr>
        <p:txBody>
          <a:bodyPr spcFirstLastPara="1" wrap="square" lIns="68575" tIns="34275" rIns="68575" bIns="34275" anchor="t" anchorCtr="0">
            <a:normAutofit/>
          </a:bodyPr>
          <a:lstStyle>
            <a:lvl1pPr marL="457200" marR="0" lvl="0" indent="-361950" algn="l" rtl="0">
              <a:lnSpc>
                <a:spcPct val="90000"/>
              </a:lnSpc>
              <a:spcBef>
                <a:spcPts val="8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53" name="Google Shape;53;p13"/>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marR="0" lvl="0" algn="l" rtl="0">
              <a:spcBef>
                <a:spcPts val="0"/>
              </a:spcBef>
              <a:spcAft>
                <a:spcPts val="0"/>
              </a:spcAft>
              <a:buSzPts val="1100"/>
              <a:buNone/>
              <a:defRPr sz="9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54" name="Google Shape;54;p13"/>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marR="0" lvl="0" algn="ctr" rtl="0">
              <a:spcBef>
                <a:spcPts val="0"/>
              </a:spcBef>
              <a:spcAft>
                <a:spcPts val="0"/>
              </a:spcAft>
              <a:buSzPts val="1100"/>
              <a:buNone/>
              <a:defRPr sz="9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55" name="Google Shape;55;p13"/>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900" b="0" i="0" u="none" strike="noStrike" cap="none">
                <a:solidFill>
                  <a:srgbClr val="888888"/>
                </a:solidFill>
                <a:latin typeface="Calibri"/>
                <a:ea typeface="Calibri"/>
                <a:cs typeface="Calibri"/>
                <a:sym typeface="Calibri"/>
              </a:defRPr>
            </a:lvl1pPr>
            <a:lvl2pPr marL="0" marR="0" lvl="1" indent="0" algn="r" rtl="0">
              <a:spcBef>
                <a:spcPts val="0"/>
              </a:spcBef>
              <a:buNone/>
              <a:defRPr sz="900" b="0" i="0" u="none" strike="noStrike" cap="none">
                <a:solidFill>
                  <a:srgbClr val="888888"/>
                </a:solidFill>
                <a:latin typeface="Calibri"/>
                <a:ea typeface="Calibri"/>
                <a:cs typeface="Calibri"/>
                <a:sym typeface="Calibri"/>
              </a:defRPr>
            </a:lvl2pPr>
            <a:lvl3pPr marL="0" marR="0" lvl="2" indent="0" algn="r" rtl="0">
              <a:spcBef>
                <a:spcPts val="0"/>
              </a:spcBef>
              <a:buNone/>
              <a:defRPr sz="900" b="0" i="0" u="none" strike="noStrike" cap="none">
                <a:solidFill>
                  <a:srgbClr val="888888"/>
                </a:solidFill>
                <a:latin typeface="Calibri"/>
                <a:ea typeface="Calibri"/>
                <a:cs typeface="Calibri"/>
                <a:sym typeface="Calibri"/>
              </a:defRPr>
            </a:lvl3pPr>
            <a:lvl4pPr marL="0" marR="0" lvl="3" indent="0" algn="r" rtl="0">
              <a:spcBef>
                <a:spcPts val="0"/>
              </a:spcBef>
              <a:buNone/>
              <a:defRPr sz="900" b="0" i="0" u="none" strike="noStrike" cap="none">
                <a:solidFill>
                  <a:srgbClr val="888888"/>
                </a:solidFill>
                <a:latin typeface="Calibri"/>
                <a:ea typeface="Calibri"/>
                <a:cs typeface="Calibri"/>
                <a:sym typeface="Calibri"/>
              </a:defRPr>
            </a:lvl4pPr>
            <a:lvl5pPr marL="0" marR="0" lvl="4" indent="0" algn="r" rtl="0">
              <a:spcBef>
                <a:spcPts val="0"/>
              </a:spcBef>
              <a:buNone/>
              <a:defRPr sz="900" b="0" i="0" u="none" strike="noStrike" cap="none">
                <a:solidFill>
                  <a:srgbClr val="888888"/>
                </a:solidFill>
                <a:latin typeface="Calibri"/>
                <a:ea typeface="Calibri"/>
                <a:cs typeface="Calibri"/>
                <a:sym typeface="Calibri"/>
              </a:defRPr>
            </a:lvl5pPr>
            <a:lvl6pPr marL="0" marR="0" lvl="5" indent="0" algn="r" rtl="0">
              <a:spcBef>
                <a:spcPts val="0"/>
              </a:spcBef>
              <a:buNone/>
              <a:defRPr sz="900" b="0" i="0" u="none" strike="noStrike" cap="none">
                <a:solidFill>
                  <a:srgbClr val="888888"/>
                </a:solidFill>
                <a:latin typeface="Calibri"/>
                <a:ea typeface="Calibri"/>
                <a:cs typeface="Calibri"/>
                <a:sym typeface="Calibri"/>
              </a:defRPr>
            </a:lvl6pPr>
            <a:lvl7pPr marL="0" marR="0" lvl="6" indent="0" algn="r" rtl="0">
              <a:spcBef>
                <a:spcPts val="0"/>
              </a:spcBef>
              <a:buNone/>
              <a:defRPr sz="900" b="0" i="0" u="none" strike="noStrike" cap="none">
                <a:solidFill>
                  <a:srgbClr val="888888"/>
                </a:solidFill>
                <a:latin typeface="Calibri"/>
                <a:ea typeface="Calibri"/>
                <a:cs typeface="Calibri"/>
                <a:sym typeface="Calibri"/>
              </a:defRPr>
            </a:lvl7pPr>
            <a:lvl8pPr marL="0" marR="0" lvl="7" indent="0" algn="r" rtl="0">
              <a:spcBef>
                <a:spcPts val="0"/>
              </a:spcBef>
              <a:buNone/>
              <a:defRPr sz="900" b="0" i="0" u="none" strike="noStrike" cap="none">
                <a:solidFill>
                  <a:srgbClr val="888888"/>
                </a:solidFill>
                <a:latin typeface="Calibri"/>
                <a:ea typeface="Calibri"/>
                <a:cs typeface="Calibri"/>
                <a:sym typeface="Calibri"/>
              </a:defRPr>
            </a:lvl8pPr>
            <a:lvl9pPr marL="0" marR="0" lvl="8" indent="0" algn="r" rtl="0">
              <a:spcBef>
                <a:spcPts val="0"/>
              </a:spcBef>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13.xml"/><Relationship Id="rId5" Type="http://schemas.openxmlformats.org/officeDocument/2006/relationships/image" Target="../media/image27.png"/><Relationship Id="rId4" Type="http://schemas.openxmlformats.org/officeDocument/2006/relationships/image" Target="../media/image26.png"/></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13.xml"/><Relationship Id="rId4" Type="http://schemas.openxmlformats.org/officeDocument/2006/relationships/image" Target="../media/image30.pn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13.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13.xml"/><Relationship Id="rId5" Type="http://schemas.openxmlformats.org/officeDocument/2006/relationships/image" Target="../media/image34.png"/><Relationship Id="rId4" Type="http://schemas.openxmlformats.org/officeDocument/2006/relationships/image" Target="../media/image33.png"/></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13.xml"/><Relationship Id="rId4" Type="http://schemas.openxmlformats.org/officeDocument/2006/relationships/image" Target="../media/image35.png"/></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13.xml"/><Relationship Id="rId5" Type="http://schemas.openxmlformats.org/officeDocument/2006/relationships/image" Target="../media/image36.png"/><Relationship Id="rId4" Type="http://schemas.openxmlformats.org/officeDocument/2006/relationships/image" Target="../media/image35.png"/></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13.xml"/><Relationship Id="rId5" Type="http://schemas.openxmlformats.org/officeDocument/2006/relationships/image" Target="../media/image37.png"/><Relationship Id="rId4" Type="http://schemas.openxmlformats.org/officeDocument/2006/relationships/image" Target="../media/image33.png"/></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9.xml"/><Relationship Id="rId1" Type="http://schemas.openxmlformats.org/officeDocument/2006/relationships/slideLayout" Target="../slideLayouts/slideLayout13.xml"/><Relationship Id="rId5" Type="http://schemas.openxmlformats.org/officeDocument/2006/relationships/image" Target="../media/image40.png"/><Relationship Id="rId4" Type="http://schemas.openxmlformats.org/officeDocument/2006/relationships/image" Target="../media/image39.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1.xml"/><Relationship Id="rId1" Type="http://schemas.openxmlformats.org/officeDocument/2006/relationships/slideLayout" Target="../slideLayouts/slideLayout13.xml"/><Relationship Id="rId5" Type="http://schemas.openxmlformats.org/officeDocument/2006/relationships/image" Target="../media/image41.png"/><Relationship Id="rId4" Type="http://schemas.openxmlformats.org/officeDocument/2006/relationships/image" Target="../media/image8.png"/></Relationships>
</file>

<file path=ppt/slides/_rels/slide2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4.xml"/><Relationship Id="rId1" Type="http://schemas.openxmlformats.org/officeDocument/2006/relationships/slideLayout" Target="../slideLayouts/slideLayout13.xml"/><Relationship Id="rId5" Type="http://schemas.openxmlformats.org/officeDocument/2006/relationships/image" Target="../media/image46.png"/><Relationship Id="rId4" Type="http://schemas.openxmlformats.org/officeDocument/2006/relationships/image" Target="../media/image45.pn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13.xml"/><Relationship Id="rId5" Type="http://schemas.openxmlformats.org/officeDocument/2006/relationships/image" Target="../media/image13.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13.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16.xml"/><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13.xml"/><Relationship Id="rId5" Type="http://schemas.openxmlformats.org/officeDocument/2006/relationships/image" Target="../media/image22.png"/><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13.xml"/><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26"/>
          <p:cNvSpPr txBox="1">
            <a:spLocks noGrp="1"/>
          </p:cNvSpPr>
          <p:nvPr>
            <p:ph type="ctrTitle"/>
          </p:nvPr>
        </p:nvSpPr>
        <p:spPr>
          <a:xfrm>
            <a:off x="1143000" y="841772"/>
            <a:ext cx="6858000" cy="1790700"/>
          </a:xfrm>
          <a:prstGeom prst="rect">
            <a:avLst/>
          </a:prstGeom>
          <a:noFill/>
          <a:ln>
            <a:noFill/>
          </a:ln>
        </p:spPr>
        <p:txBody>
          <a:bodyPr spcFirstLastPara="1" wrap="square" lIns="68575" tIns="34275" rIns="68575" bIns="34275" anchor="b" anchorCtr="0">
            <a:normAutofit/>
          </a:bodyPr>
          <a:lstStyle/>
          <a:p>
            <a:pPr marL="0" lvl="0" indent="0" algn="ctr" rtl="0">
              <a:lnSpc>
                <a:spcPct val="90000"/>
              </a:lnSpc>
              <a:spcBef>
                <a:spcPts val="0"/>
              </a:spcBef>
              <a:spcAft>
                <a:spcPts val="0"/>
              </a:spcAft>
              <a:buClr>
                <a:schemeClr val="dk1"/>
              </a:buClr>
              <a:buSzPts val="4500"/>
              <a:buFont typeface="Calibri"/>
              <a:buNone/>
            </a:pPr>
            <a:endParaRPr/>
          </a:p>
        </p:txBody>
      </p:sp>
      <p:sp>
        <p:nvSpPr>
          <p:cNvPr id="131" name="Google Shape;131;p26"/>
          <p:cNvSpPr txBox="1">
            <a:spLocks noGrp="1"/>
          </p:cNvSpPr>
          <p:nvPr>
            <p:ph type="subTitle" idx="1"/>
          </p:nvPr>
        </p:nvSpPr>
        <p:spPr>
          <a:xfrm>
            <a:off x="1143000" y="2701529"/>
            <a:ext cx="6858000" cy="1241700"/>
          </a:xfrm>
          <a:prstGeom prst="rect">
            <a:avLst/>
          </a:prstGeom>
          <a:noFill/>
          <a:ln>
            <a:noFill/>
          </a:ln>
        </p:spPr>
        <p:txBody>
          <a:bodyPr spcFirstLastPara="1" wrap="square" lIns="68575" tIns="34275" rIns="68575" bIns="34275" anchor="t" anchorCtr="0">
            <a:normAutofit/>
          </a:bodyPr>
          <a:lstStyle/>
          <a:p>
            <a:pPr marL="0" lvl="0" indent="0" algn="ctr" rtl="0">
              <a:lnSpc>
                <a:spcPct val="90000"/>
              </a:lnSpc>
              <a:spcBef>
                <a:spcPts val="0"/>
              </a:spcBef>
              <a:spcAft>
                <a:spcPts val="0"/>
              </a:spcAft>
              <a:buClr>
                <a:schemeClr val="dk1"/>
              </a:buClr>
              <a:buSzPts val="1800"/>
              <a:buNone/>
            </a:pPr>
            <a:endParaRPr/>
          </a:p>
        </p:txBody>
      </p:sp>
      <p:pic>
        <p:nvPicPr>
          <p:cNvPr id="132" name="Google Shape;132;p26"/>
          <p:cNvPicPr preferRelativeResize="0"/>
          <p:nvPr/>
        </p:nvPicPr>
        <p:blipFill rotWithShape="1">
          <a:blip r:embed="rId3">
            <a:alphaModFix/>
          </a:blip>
          <a:srcRect/>
          <a:stretch/>
        </p:blipFill>
        <p:spPr>
          <a:xfrm>
            <a:off x="0" y="0"/>
            <a:ext cx="9144002" cy="5203577"/>
          </a:xfrm>
          <a:prstGeom prst="rect">
            <a:avLst/>
          </a:prstGeom>
          <a:noFill/>
          <a:ln>
            <a:noFill/>
          </a:ln>
        </p:spPr>
      </p:pic>
      <p:pic>
        <p:nvPicPr>
          <p:cNvPr id="133" name="Google Shape;133;p26"/>
          <p:cNvPicPr preferRelativeResize="0"/>
          <p:nvPr/>
        </p:nvPicPr>
        <p:blipFill>
          <a:blip r:embed="rId4">
            <a:alphaModFix/>
          </a:blip>
          <a:stretch>
            <a:fillRect/>
          </a:stretch>
        </p:blipFill>
        <p:spPr>
          <a:xfrm>
            <a:off x="674075" y="146550"/>
            <a:ext cx="4073775" cy="4469400"/>
          </a:xfrm>
          <a:prstGeom prst="rect">
            <a:avLst/>
          </a:prstGeom>
          <a:noFill/>
          <a:ln>
            <a:noFill/>
          </a:ln>
        </p:spPr>
      </p:pic>
      <p:pic>
        <p:nvPicPr>
          <p:cNvPr id="134" name="Google Shape;134;p26"/>
          <p:cNvPicPr preferRelativeResize="0"/>
          <p:nvPr/>
        </p:nvPicPr>
        <p:blipFill>
          <a:blip r:embed="rId5">
            <a:alphaModFix/>
          </a:blip>
          <a:stretch>
            <a:fillRect/>
          </a:stretch>
        </p:blipFill>
        <p:spPr>
          <a:xfrm>
            <a:off x="5532100" y="1926763"/>
            <a:ext cx="2647950" cy="1209675"/>
          </a:xfrm>
          <a:prstGeom prst="rect">
            <a:avLst/>
          </a:prstGeom>
          <a:noFill/>
          <a:ln>
            <a:noFill/>
          </a:ln>
        </p:spPr>
      </p:pic>
      <p:pic>
        <p:nvPicPr>
          <p:cNvPr id="135" name="Google Shape;135;p26"/>
          <p:cNvPicPr preferRelativeResize="0"/>
          <p:nvPr/>
        </p:nvPicPr>
        <p:blipFill>
          <a:blip r:embed="rId6">
            <a:alphaModFix/>
          </a:blip>
          <a:stretch>
            <a:fillRect/>
          </a:stretch>
        </p:blipFill>
        <p:spPr>
          <a:xfrm>
            <a:off x="735125" y="637450"/>
            <a:ext cx="3951675" cy="3928675"/>
          </a:xfrm>
          <a:prstGeom prst="rect">
            <a:avLst/>
          </a:prstGeom>
          <a:noFill/>
          <a:ln w="38100" cap="flat" cmpd="sng">
            <a:solidFill>
              <a:srgbClr val="D19454"/>
            </a:solidFill>
            <a:prstDash val="solid"/>
            <a:round/>
            <a:headEnd type="none" w="sm" len="sm"/>
            <a:tailEnd type="none" w="sm" len="sm"/>
          </a:ln>
        </p:spPr>
      </p:pic>
      <p:sp>
        <p:nvSpPr>
          <p:cNvPr id="136" name="Google Shape;136;p26"/>
          <p:cNvSpPr txBox="1"/>
          <p:nvPr/>
        </p:nvSpPr>
        <p:spPr>
          <a:xfrm>
            <a:off x="1574360" y="4721461"/>
            <a:ext cx="12127670" cy="844077"/>
          </a:xfrm>
          <a:prstGeom prst="rect">
            <a:avLst/>
          </a:prstGeom>
          <a:noFill/>
          <a:ln>
            <a:noFill/>
          </a:ln>
        </p:spPr>
        <p:txBody>
          <a:bodyPr spcFirstLastPara="1" wrap="square" lIns="91425" tIns="91425" rIns="91425" bIns="91425" numCol="1" anchor="t" anchorCtr="0">
            <a:noAutofit/>
          </a:bodyPr>
          <a:lstStyle/>
          <a:p>
            <a:pPr marL="0" lvl="0" indent="0" algn="l" rtl="0">
              <a:spcBef>
                <a:spcPts val="0"/>
              </a:spcBef>
              <a:spcAft>
                <a:spcPts val="0"/>
              </a:spcAft>
              <a:buNone/>
            </a:pPr>
            <a:r>
              <a:rPr lang="en" sz="2100" dirty="0">
                <a:solidFill>
                  <a:srgbClr val="D19454"/>
                </a:solidFill>
                <a:latin typeface="Comfortaa"/>
                <a:ea typeface="Comfortaa"/>
                <a:cs typeface="Comfortaa"/>
                <a:sym typeface="Comfortaa"/>
              </a:rPr>
              <a:t>Daniel Sa	     Nia Gangar           Liang Gong</a:t>
            </a:r>
            <a:endParaRPr sz="2100" dirty="0">
              <a:solidFill>
                <a:srgbClr val="D19454"/>
              </a:solidFill>
              <a:latin typeface="Comfortaa"/>
              <a:ea typeface="Comfortaa"/>
              <a:cs typeface="Comfortaa"/>
              <a:sym typeface="Comfortaa"/>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5"/>
          <p:cNvSpPr/>
          <p:nvPr/>
        </p:nvSpPr>
        <p:spPr>
          <a:xfrm>
            <a:off x="0" y="81375"/>
            <a:ext cx="9144000" cy="6117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 sz="3600">
                <a:solidFill>
                  <a:srgbClr val="272727"/>
                </a:solidFill>
                <a:latin typeface="Yeseva One"/>
                <a:ea typeface="Yeseva One"/>
                <a:cs typeface="Yeseva One"/>
                <a:sym typeface="Yeseva One"/>
              </a:rPr>
              <a:t>Feature Engineering</a:t>
            </a:r>
            <a:endParaRPr sz="3600">
              <a:solidFill>
                <a:srgbClr val="272727"/>
              </a:solidFill>
              <a:latin typeface="Yeseva One"/>
              <a:ea typeface="Yeseva One"/>
              <a:cs typeface="Yeseva One"/>
              <a:sym typeface="Yeseva One"/>
            </a:endParaRPr>
          </a:p>
        </p:txBody>
      </p:sp>
      <p:sp>
        <p:nvSpPr>
          <p:cNvPr id="256" name="Google Shape;256;p35"/>
          <p:cNvSpPr txBox="1"/>
          <p:nvPr/>
        </p:nvSpPr>
        <p:spPr>
          <a:xfrm>
            <a:off x="1471200" y="1267850"/>
            <a:ext cx="3459300" cy="932700"/>
          </a:xfrm>
          <a:prstGeom prst="rect">
            <a:avLst/>
          </a:prstGeom>
          <a:solidFill>
            <a:srgbClr val="D19454">
              <a:alpha val="76580"/>
            </a:srgbClr>
          </a:solidFill>
          <a:ln w="9525" cap="flat" cmpd="sng">
            <a:solidFill>
              <a:schemeClr val="dk1"/>
            </a:solidFill>
            <a:prstDash val="solid"/>
            <a:round/>
            <a:headEnd type="none" w="sm" len="sm"/>
            <a:tailEnd type="none" w="sm" len="sm"/>
          </a:ln>
        </p:spPr>
        <p:txBody>
          <a:bodyPr spcFirstLastPara="1" wrap="square" lIns="91425" tIns="91425" rIns="91425" bIns="91425" anchor="t" anchorCtr="0">
            <a:spAutoFit/>
          </a:bodyPr>
          <a:lstStyle/>
          <a:p>
            <a:pPr marL="0" lvl="0" indent="0" algn="ctr" rtl="0">
              <a:lnSpc>
                <a:spcPct val="90000"/>
              </a:lnSpc>
              <a:spcBef>
                <a:spcPts val="800"/>
              </a:spcBef>
              <a:spcAft>
                <a:spcPts val="0"/>
              </a:spcAft>
              <a:buNone/>
            </a:pPr>
            <a:r>
              <a:rPr lang="en" sz="1800">
                <a:solidFill>
                  <a:schemeClr val="dk1"/>
                </a:solidFill>
                <a:latin typeface="EB Garamond Medium"/>
                <a:ea typeface="EB Garamond Medium"/>
                <a:cs typeface="EB Garamond Medium"/>
                <a:sym typeface="EB Garamond Medium"/>
              </a:rPr>
              <a:t>Calculated the number of days from the crime committed to the arrest of the accused</a:t>
            </a:r>
            <a:endParaRPr sz="1800">
              <a:latin typeface="EB Garamond Medium"/>
              <a:ea typeface="EB Garamond Medium"/>
              <a:cs typeface="EB Garamond Medium"/>
              <a:sym typeface="EB Garamond Medium"/>
            </a:endParaRPr>
          </a:p>
        </p:txBody>
      </p:sp>
      <p:pic>
        <p:nvPicPr>
          <p:cNvPr id="257" name="Google Shape;257;p35"/>
          <p:cNvPicPr preferRelativeResize="0"/>
          <p:nvPr/>
        </p:nvPicPr>
        <p:blipFill>
          <a:blip r:embed="rId3">
            <a:alphaModFix/>
          </a:blip>
          <a:stretch>
            <a:fillRect/>
          </a:stretch>
        </p:blipFill>
        <p:spPr>
          <a:xfrm>
            <a:off x="60974" y="4053997"/>
            <a:ext cx="1228750" cy="684701"/>
          </a:xfrm>
          <a:prstGeom prst="rect">
            <a:avLst/>
          </a:prstGeom>
          <a:noFill/>
          <a:ln>
            <a:noFill/>
          </a:ln>
        </p:spPr>
      </p:pic>
      <p:sp>
        <p:nvSpPr>
          <p:cNvPr id="258" name="Google Shape;258;p35"/>
          <p:cNvSpPr txBox="1"/>
          <p:nvPr/>
        </p:nvSpPr>
        <p:spPr>
          <a:xfrm>
            <a:off x="1471200" y="3930000"/>
            <a:ext cx="3459300" cy="932700"/>
          </a:xfrm>
          <a:prstGeom prst="rect">
            <a:avLst/>
          </a:prstGeom>
          <a:solidFill>
            <a:srgbClr val="D19454">
              <a:alpha val="76580"/>
            </a:srgbClr>
          </a:solidFill>
          <a:ln w="9525" cap="flat" cmpd="sng">
            <a:solidFill>
              <a:schemeClr val="dk1"/>
            </a:solidFill>
            <a:prstDash val="solid"/>
            <a:round/>
            <a:headEnd type="none" w="sm" len="sm"/>
            <a:tailEnd type="none" w="sm" len="sm"/>
          </a:ln>
        </p:spPr>
        <p:txBody>
          <a:bodyPr spcFirstLastPara="1" wrap="square" lIns="91425" tIns="91425" rIns="91425" bIns="91425" anchor="t" anchorCtr="0">
            <a:spAutoFit/>
          </a:bodyPr>
          <a:lstStyle/>
          <a:p>
            <a:pPr marL="0" lvl="0" indent="0" algn="ctr" rtl="0">
              <a:lnSpc>
                <a:spcPct val="90000"/>
              </a:lnSpc>
              <a:spcBef>
                <a:spcPts val="800"/>
              </a:spcBef>
              <a:spcAft>
                <a:spcPts val="0"/>
              </a:spcAft>
              <a:buNone/>
            </a:pPr>
            <a:r>
              <a:rPr lang="en" sz="1800">
                <a:solidFill>
                  <a:schemeClr val="dk1"/>
                </a:solidFill>
                <a:latin typeface="EB Garamond Medium"/>
                <a:ea typeface="EB Garamond Medium"/>
                <a:cs typeface="EB Garamond Medium"/>
                <a:sym typeface="EB Garamond Medium"/>
              </a:rPr>
              <a:t>Classified whether the crime was committed during daytime or night time based on the timestamp</a:t>
            </a:r>
            <a:endParaRPr>
              <a:latin typeface="EB Garamond Medium"/>
              <a:ea typeface="EB Garamond Medium"/>
              <a:cs typeface="EB Garamond Medium"/>
              <a:sym typeface="EB Garamond Medium"/>
            </a:endParaRPr>
          </a:p>
        </p:txBody>
      </p:sp>
      <p:pic>
        <p:nvPicPr>
          <p:cNvPr id="259" name="Google Shape;259;p35"/>
          <p:cNvPicPr preferRelativeResize="0"/>
          <p:nvPr/>
        </p:nvPicPr>
        <p:blipFill rotWithShape="1">
          <a:blip r:embed="rId4">
            <a:alphaModFix/>
          </a:blip>
          <a:srcRect l="20998" t="26771" r="14352" b="28933"/>
          <a:stretch/>
        </p:blipFill>
        <p:spPr>
          <a:xfrm>
            <a:off x="4263112" y="2722925"/>
            <a:ext cx="999237" cy="684700"/>
          </a:xfrm>
          <a:prstGeom prst="rect">
            <a:avLst/>
          </a:prstGeom>
          <a:noFill/>
          <a:ln>
            <a:noFill/>
          </a:ln>
        </p:spPr>
      </p:pic>
      <p:sp>
        <p:nvSpPr>
          <p:cNvPr id="260" name="Google Shape;260;p35"/>
          <p:cNvSpPr txBox="1"/>
          <p:nvPr/>
        </p:nvSpPr>
        <p:spPr>
          <a:xfrm>
            <a:off x="5218850" y="2723575"/>
            <a:ext cx="3459300" cy="683400"/>
          </a:xfrm>
          <a:prstGeom prst="rect">
            <a:avLst/>
          </a:prstGeom>
          <a:solidFill>
            <a:srgbClr val="D19454">
              <a:alpha val="76580"/>
            </a:srgbClr>
          </a:solidFill>
          <a:ln w="9525" cap="flat" cmpd="sng">
            <a:solidFill>
              <a:schemeClr val="dk1"/>
            </a:solidFill>
            <a:prstDash val="solid"/>
            <a:round/>
            <a:headEnd type="none" w="sm" len="sm"/>
            <a:tailEnd type="none" w="sm" len="sm"/>
          </a:ln>
        </p:spPr>
        <p:txBody>
          <a:bodyPr spcFirstLastPara="1" wrap="square" lIns="91425" tIns="91425" rIns="91425" bIns="91425" anchor="t" anchorCtr="0">
            <a:spAutoFit/>
          </a:bodyPr>
          <a:lstStyle/>
          <a:p>
            <a:pPr marL="0" lvl="0" indent="0" algn="l" rtl="0">
              <a:lnSpc>
                <a:spcPct val="90000"/>
              </a:lnSpc>
              <a:spcBef>
                <a:spcPts val="800"/>
              </a:spcBef>
              <a:spcAft>
                <a:spcPts val="0"/>
              </a:spcAft>
              <a:buNone/>
            </a:pPr>
            <a:r>
              <a:rPr lang="en" sz="1800">
                <a:solidFill>
                  <a:schemeClr val="dk1"/>
                </a:solidFill>
                <a:latin typeface="EB Garamond Medium"/>
                <a:ea typeface="EB Garamond Medium"/>
                <a:cs typeface="EB Garamond Medium"/>
                <a:sym typeface="EB Garamond Medium"/>
              </a:rPr>
              <a:t>Simplified the ‘CRIME_TYPE’ to make the values more interpretable</a:t>
            </a:r>
            <a:endParaRPr sz="1800">
              <a:latin typeface="EB Garamond Medium"/>
              <a:ea typeface="EB Garamond Medium"/>
              <a:cs typeface="EB Garamond Medium"/>
              <a:sym typeface="EB Garamond Medium"/>
            </a:endParaRPr>
          </a:p>
        </p:txBody>
      </p:sp>
      <p:pic>
        <p:nvPicPr>
          <p:cNvPr id="261" name="Google Shape;261;p35"/>
          <p:cNvPicPr preferRelativeResize="0"/>
          <p:nvPr/>
        </p:nvPicPr>
        <p:blipFill rotWithShape="1">
          <a:blip r:embed="rId5">
            <a:alphaModFix/>
          </a:blip>
          <a:srcRect l="30782" t="18201" r="28058" b="19251"/>
          <a:stretch/>
        </p:blipFill>
        <p:spPr>
          <a:xfrm>
            <a:off x="309000" y="1190025"/>
            <a:ext cx="1035099" cy="8926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6" name="Google Shape;266;p36"/>
          <p:cNvSpPr/>
          <p:nvPr/>
        </p:nvSpPr>
        <p:spPr>
          <a:xfrm>
            <a:off x="0" y="81375"/>
            <a:ext cx="9144000" cy="6624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 sz="3600">
                <a:solidFill>
                  <a:srgbClr val="272727"/>
                </a:solidFill>
                <a:latin typeface="Yeseva One"/>
                <a:ea typeface="Yeseva One"/>
                <a:cs typeface="Yeseva One"/>
                <a:sym typeface="Yeseva One"/>
              </a:rPr>
              <a:t>EDA</a:t>
            </a:r>
            <a:endParaRPr sz="3600">
              <a:solidFill>
                <a:srgbClr val="272727"/>
              </a:solidFill>
              <a:latin typeface="Yeseva One"/>
              <a:ea typeface="Yeseva One"/>
              <a:cs typeface="Yeseva One"/>
              <a:sym typeface="Yeseva One"/>
            </a:endParaRPr>
          </a:p>
          <a:p>
            <a:pPr marL="0" marR="0" lvl="0" indent="0" algn="l" rtl="0">
              <a:spcBef>
                <a:spcPts val="0"/>
              </a:spcBef>
              <a:spcAft>
                <a:spcPts val="0"/>
              </a:spcAft>
              <a:buNone/>
            </a:pPr>
            <a:r>
              <a:rPr lang="en" sz="3600">
                <a:solidFill>
                  <a:srgbClr val="272727"/>
                </a:solidFill>
                <a:latin typeface="Yeseva One"/>
                <a:ea typeface="Yeseva One"/>
                <a:cs typeface="Yeseva One"/>
                <a:sym typeface="Yeseva One"/>
              </a:rPr>
              <a:t> </a:t>
            </a:r>
            <a:endParaRPr sz="3600">
              <a:solidFill>
                <a:srgbClr val="272727"/>
              </a:solidFill>
              <a:latin typeface="Yeseva One"/>
              <a:ea typeface="Yeseva One"/>
              <a:cs typeface="Yeseva One"/>
              <a:sym typeface="Yeseva One"/>
            </a:endParaRPr>
          </a:p>
        </p:txBody>
      </p:sp>
      <p:pic>
        <p:nvPicPr>
          <p:cNvPr id="267" name="Google Shape;267;p36"/>
          <p:cNvPicPr preferRelativeResize="0"/>
          <p:nvPr/>
        </p:nvPicPr>
        <p:blipFill>
          <a:blip r:embed="rId3">
            <a:alphaModFix/>
          </a:blip>
          <a:stretch>
            <a:fillRect/>
          </a:stretch>
        </p:blipFill>
        <p:spPr>
          <a:xfrm>
            <a:off x="1139900" y="743775"/>
            <a:ext cx="6864206" cy="409492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pic>
        <p:nvPicPr>
          <p:cNvPr id="272" name="Google Shape;272;p37"/>
          <p:cNvPicPr preferRelativeResize="0"/>
          <p:nvPr/>
        </p:nvPicPr>
        <p:blipFill>
          <a:blip r:embed="rId3">
            <a:alphaModFix/>
          </a:blip>
          <a:stretch>
            <a:fillRect/>
          </a:stretch>
        </p:blipFill>
        <p:spPr>
          <a:xfrm>
            <a:off x="152400" y="378675"/>
            <a:ext cx="8839198" cy="438614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38"/>
          <p:cNvSpPr/>
          <p:nvPr/>
        </p:nvSpPr>
        <p:spPr>
          <a:xfrm>
            <a:off x="190950" y="1420250"/>
            <a:ext cx="2822400" cy="514800"/>
          </a:xfrm>
          <a:prstGeom prst="chevron">
            <a:avLst>
              <a:gd name="adj" fmla="val 50000"/>
            </a:avLst>
          </a:prstGeom>
          <a:solidFill>
            <a:srgbClr val="D19454"/>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EB Garamond"/>
                <a:ea typeface="EB Garamond"/>
                <a:cs typeface="EB Garamond"/>
                <a:sym typeface="EB Garamond"/>
              </a:rPr>
              <a:t> MinMaxScaler</a:t>
            </a:r>
            <a:endParaRPr>
              <a:latin typeface="EB Garamond"/>
              <a:ea typeface="EB Garamond"/>
              <a:cs typeface="EB Garamond"/>
              <a:sym typeface="EB Garamond"/>
            </a:endParaRPr>
          </a:p>
        </p:txBody>
      </p:sp>
      <p:pic>
        <p:nvPicPr>
          <p:cNvPr id="279" name="Google Shape;279;p38" descr="preencoded.png"/>
          <p:cNvPicPr preferRelativeResize="0"/>
          <p:nvPr/>
        </p:nvPicPr>
        <p:blipFill rotWithShape="1">
          <a:blip r:embed="rId3">
            <a:alphaModFix/>
          </a:blip>
          <a:srcRect/>
          <a:stretch/>
        </p:blipFill>
        <p:spPr>
          <a:xfrm>
            <a:off x="107677" y="177004"/>
            <a:ext cx="1092484" cy="971425"/>
          </a:xfrm>
          <a:prstGeom prst="rect">
            <a:avLst/>
          </a:prstGeom>
          <a:noFill/>
          <a:ln>
            <a:noFill/>
          </a:ln>
        </p:spPr>
      </p:pic>
      <p:sp>
        <p:nvSpPr>
          <p:cNvPr id="280" name="Google Shape;280;p38"/>
          <p:cNvSpPr/>
          <p:nvPr/>
        </p:nvSpPr>
        <p:spPr>
          <a:xfrm>
            <a:off x="1200143" y="366953"/>
            <a:ext cx="3028800" cy="3381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 sz="2300">
                <a:solidFill>
                  <a:srgbClr val="0E0E0E"/>
                </a:solidFill>
                <a:latin typeface="Yeseva One"/>
                <a:ea typeface="Yeseva One"/>
                <a:cs typeface="Yeseva One"/>
                <a:sym typeface="Yeseva One"/>
              </a:rPr>
              <a:t>Chosen Models</a:t>
            </a:r>
            <a:endParaRPr sz="2300">
              <a:solidFill>
                <a:schemeClr val="dk1"/>
              </a:solidFill>
              <a:latin typeface="Calibri"/>
              <a:ea typeface="Calibri"/>
              <a:cs typeface="Calibri"/>
              <a:sym typeface="Calibri"/>
            </a:endParaRPr>
          </a:p>
        </p:txBody>
      </p:sp>
      <p:sp>
        <p:nvSpPr>
          <p:cNvPr id="281" name="Google Shape;281;p38"/>
          <p:cNvSpPr/>
          <p:nvPr/>
        </p:nvSpPr>
        <p:spPr>
          <a:xfrm>
            <a:off x="1327643" y="833635"/>
            <a:ext cx="3028800" cy="3381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 sz="1600">
                <a:solidFill>
                  <a:srgbClr val="0E0E0E"/>
                </a:solidFill>
                <a:latin typeface="Yeseva One"/>
                <a:ea typeface="Yeseva One"/>
                <a:cs typeface="Yeseva One"/>
                <a:sym typeface="Yeseva One"/>
              </a:rPr>
              <a:t>CatBoost</a:t>
            </a:r>
            <a:endParaRPr sz="1600">
              <a:solidFill>
                <a:schemeClr val="dk1"/>
              </a:solidFill>
              <a:latin typeface="Calibri"/>
              <a:ea typeface="Calibri"/>
              <a:cs typeface="Calibri"/>
              <a:sym typeface="Calibri"/>
            </a:endParaRPr>
          </a:p>
        </p:txBody>
      </p:sp>
      <p:sp>
        <p:nvSpPr>
          <p:cNvPr id="282" name="Google Shape;282;p38"/>
          <p:cNvSpPr/>
          <p:nvPr/>
        </p:nvSpPr>
        <p:spPr>
          <a:xfrm>
            <a:off x="190950" y="2027988"/>
            <a:ext cx="2822400" cy="514800"/>
          </a:xfrm>
          <a:prstGeom prst="chevron">
            <a:avLst>
              <a:gd name="adj" fmla="val 50000"/>
            </a:avLst>
          </a:prstGeom>
          <a:solidFill>
            <a:srgbClr val="D19454"/>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EB Garamond"/>
                <a:ea typeface="EB Garamond"/>
                <a:cs typeface="EB Garamond"/>
                <a:sym typeface="EB Garamond"/>
              </a:rPr>
              <a:t> OneHotEncoder</a:t>
            </a:r>
            <a:endParaRPr>
              <a:latin typeface="EB Garamond"/>
              <a:ea typeface="EB Garamond"/>
              <a:cs typeface="EB Garamond"/>
              <a:sym typeface="EB Garamond"/>
            </a:endParaRPr>
          </a:p>
        </p:txBody>
      </p:sp>
      <p:sp>
        <p:nvSpPr>
          <p:cNvPr id="283" name="Google Shape;283;p38"/>
          <p:cNvSpPr/>
          <p:nvPr/>
        </p:nvSpPr>
        <p:spPr>
          <a:xfrm>
            <a:off x="190950" y="2650263"/>
            <a:ext cx="2822400" cy="514800"/>
          </a:xfrm>
          <a:prstGeom prst="chevron">
            <a:avLst>
              <a:gd name="adj" fmla="val 50000"/>
            </a:avLst>
          </a:prstGeom>
          <a:solidFill>
            <a:srgbClr val="D19454"/>
          </a:solidFill>
          <a:ln>
            <a:noFill/>
          </a:ln>
        </p:spPr>
        <p:txBody>
          <a:bodyPr spcFirstLastPara="1" wrap="square" lIns="91425" tIns="91425" rIns="91425" bIns="91425" anchor="t" anchorCtr="0">
            <a:noAutofit/>
          </a:bodyPr>
          <a:lstStyle/>
          <a:p>
            <a:pPr marL="0" lvl="0" indent="0" algn="l" rtl="0">
              <a:lnSpc>
                <a:spcPct val="135714"/>
              </a:lnSpc>
              <a:spcBef>
                <a:spcPts val="0"/>
              </a:spcBef>
              <a:spcAft>
                <a:spcPts val="0"/>
              </a:spcAft>
              <a:buNone/>
            </a:pPr>
            <a:r>
              <a:rPr lang="en">
                <a:latin typeface="EB Garamond"/>
                <a:ea typeface="EB Garamond"/>
                <a:cs typeface="EB Garamond"/>
                <a:sym typeface="EB Garamond"/>
              </a:rPr>
              <a:t> StratifiedKFold</a:t>
            </a:r>
            <a:endParaRPr>
              <a:latin typeface="EB Garamond"/>
              <a:ea typeface="EB Garamond"/>
              <a:cs typeface="EB Garamond"/>
              <a:sym typeface="EB Garamond"/>
            </a:endParaRPr>
          </a:p>
        </p:txBody>
      </p:sp>
      <p:sp>
        <p:nvSpPr>
          <p:cNvPr id="284" name="Google Shape;284;p38"/>
          <p:cNvSpPr/>
          <p:nvPr/>
        </p:nvSpPr>
        <p:spPr>
          <a:xfrm>
            <a:off x="0" y="3997025"/>
            <a:ext cx="3662100" cy="1080900"/>
          </a:xfrm>
          <a:prstGeom prst="chevron">
            <a:avLst>
              <a:gd name="adj" fmla="val 50000"/>
            </a:avLst>
          </a:prstGeom>
          <a:solidFill>
            <a:srgbClr val="D19454"/>
          </a:solidFill>
          <a:ln>
            <a:noFill/>
          </a:ln>
        </p:spPr>
        <p:txBody>
          <a:bodyPr spcFirstLastPara="1" wrap="square" lIns="91425" tIns="91425" rIns="91425" bIns="91425" anchor="t" anchorCtr="0">
            <a:noAutofit/>
          </a:bodyPr>
          <a:lstStyle/>
          <a:p>
            <a:pPr marL="0" lvl="0" indent="0" algn="l" rtl="0">
              <a:lnSpc>
                <a:spcPct val="135714"/>
              </a:lnSpc>
              <a:spcBef>
                <a:spcPts val="0"/>
              </a:spcBef>
              <a:spcAft>
                <a:spcPts val="0"/>
              </a:spcAft>
              <a:buNone/>
            </a:pPr>
            <a:r>
              <a:rPr lang="en">
                <a:latin typeface="EB Garamond"/>
                <a:ea typeface="EB Garamond"/>
                <a:cs typeface="EB Garamond"/>
                <a:sym typeface="EB Garamond"/>
              </a:rPr>
              <a:t>Mean CV Accuracy: 70%</a:t>
            </a:r>
            <a:endParaRPr>
              <a:latin typeface="EB Garamond"/>
              <a:ea typeface="EB Garamond"/>
              <a:cs typeface="EB Garamond"/>
              <a:sym typeface="EB Garamond"/>
            </a:endParaRPr>
          </a:p>
          <a:p>
            <a:pPr marL="0" lvl="0" indent="0" algn="l" rtl="0">
              <a:lnSpc>
                <a:spcPct val="135714"/>
              </a:lnSpc>
              <a:spcBef>
                <a:spcPts val="0"/>
              </a:spcBef>
              <a:spcAft>
                <a:spcPts val="0"/>
              </a:spcAft>
              <a:buNone/>
            </a:pPr>
            <a:r>
              <a:rPr lang="en">
                <a:latin typeface="EB Garamond"/>
                <a:ea typeface="EB Garamond"/>
                <a:cs typeface="EB Garamond"/>
                <a:sym typeface="EB Garamond"/>
              </a:rPr>
              <a:t>Mean Recall Score: 70%</a:t>
            </a:r>
            <a:endParaRPr>
              <a:latin typeface="EB Garamond"/>
              <a:ea typeface="EB Garamond"/>
              <a:cs typeface="EB Garamond"/>
              <a:sym typeface="EB Garamond"/>
            </a:endParaRPr>
          </a:p>
          <a:p>
            <a:pPr marL="0" lvl="0" indent="0" algn="l" rtl="0">
              <a:lnSpc>
                <a:spcPct val="135714"/>
              </a:lnSpc>
              <a:spcBef>
                <a:spcPts val="0"/>
              </a:spcBef>
              <a:spcAft>
                <a:spcPts val="0"/>
              </a:spcAft>
              <a:buNone/>
            </a:pPr>
            <a:r>
              <a:rPr lang="en">
                <a:solidFill>
                  <a:schemeClr val="dk1"/>
                </a:solidFill>
                <a:latin typeface="EB Garamond"/>
                <a:ea typeface="EB Garamond"/>
                <a:cs typeface="EB Garamond"/>
                <a:sym typeface="EB Garamond"/>
              </a:rPr>
              <a:t>Mean Precision  Score: 70%</a:t>
            </a:r>
            <a:endParaRPr>
              <a:latin typeface="EB Garamond"/>
              <a:ea typeface="EB Garamond"/>
              <a:cs typeface="EB Garamond"/>
              <a:sym typeface="EB Garamond"/>
            </a:endParaRPr>
          </a:p>
          <a:p>
            <a:pPr marL="0" lvl="0" indent="0" algn="l" rtl="0">
              <a:lnSpc>
                <a:spcPct val="135714"/>
              </a:lnSpc>
              <a:spcBef>
                <a:spcPts val="0"/>
              </a:spcBef>
              <a:spcAft>
                <a:spcPts val="0"/>
              </a:spcAft>
              <a:buNone/>
            </a:pPr>
            <a:endParaRPr>
              <a:latin typeface="EB Garamond"/>
              <a:ea typeface="EB Garamond"/>
              <a:cs typeface="EB Garamond"/>
              <a:sym typeface="EB Garamond"/>
            </a:endParaRPr>
          </a:p>
        </p:txBody>
      </p:sp>
      <p:sp>
        <p:nvSpPr>
          <p:cNvPr id="285" name="Google Shape;285;p38"/>
          <p:cNvSpPr/>
          <p:nvPr/>
        </p:nvSpPr>
        <p:spPr>
          <a:xfrm>
            <a:off x="190950" y="3272538"/>
            <a:ext cx="2822400" cy="514800"/>
          </a:xfrm>
          <a:prstGeom prst="chevron">
            <a:avLst>
              <a:gd name="adj" fmla="val 50000"/>
            </a:avLst>
          </a:prstGeom>
          <a:solidFill>
            <a:srgbClr val="D19454"/>
          </a:solidFill>
          <a:ln>
            <a:noFill/>
          </a:ln>
        </p:spPr>
        <p:txBody>
          <a:bodyPr spcFirstLastPara="1" wrap="square" lIns="91425" tIns="91425" rIns="91425" bIns="91425" anchor="t" anchorCtr="0">
            <a:noAutofit/>
          </a:bodyPr>
          <a:lstStyle/>
          <a:p>
            <a:pPr marL="0" lvl="0" indent="0" algn="l" rtl="0">
              <a:lnSpc>
                <a:spcPct val="135714"/>
              </a:lnSpc>
              <a:spcBef>
                <a:spcPts val="0"/>
              </a:spcBef>
              <a:spcAft>
                <a:spcPts val="0"/>
              </a:spcAft>
              <a:buNone/>
            </a:pPr>
            <a:r>
              <a:rPr lang="en">
                <a:latin typeface="EB Garamond"/>
                <a:ea typeface="EB Garamond"/>
                <a:cs typeface="EB Garamond"/>
                <a:sym typeface="EB Garamond"/>
              </a:rPr>
              <a:t>  Cross_validate </a:t>
            </a:r>
            <a:endParaRPr>
              <a:latin typeface="EB Garamond"/>
              <a:ea typeface="EB Garamond"/>
              <a:cs typeface="EB Garamond"/>
              <a:sym typeface="EB Garamond"/>
            </a:endParaRPr>
          </a:p>
        </p:txBody>
      </p:sp>
      <p:sp>
        <p:nvSpPr>
          <p:cNvPr id="286" name="Google Shape;286;p38"/>
          <p:cNvSpPr txBox="1"/>
          <p:nvPr/>
        </p:nvSpPr>
        <p:spPr>
          <a:xfrm>
            <a:off x="5208600" y="355325"/>
            <a:ext cx="3459300" cy="1490100"/>
          </a:xfrm>
          <a:prstGeom prst="rect">
            <a:avLst/>
          </a:prstGeom>
          <a:solidFill>
            <a:srgbClr val="D19454">
              <a:alpha val="76580"/>
            </a:srgbClr>
          </a:solidFill>
          <a:ln w="9525" cap="flat" cmpd="sng">
            <a:solidFill>
              <a:schemeClr val="dk1"/>
            </a:solidFill>
            <a:prstDash val="solid"/>
            <a:round/>
            <a:headEnd type="none" w="sm" len="sm"/>
            <a:tailEnd type="none" w="sm" len="sm"/>
          </a:ln>
        </p:spPr>
        <p:txBody>
          <a:bodyPr spcFirstLastPara="1" wrap="square" lIns="91425" tIns="91425" rIns="91425" bIns="91425" anchor="t" anchorCtr="0">
            <a:spAutoFit/>
          </a:bodyPr>
          <a:lstStyle/>
          <a:p>
            <a:pPr marL="0" lvl="0" indent="0" algn="l" rtl="0">
              <a:lnSpc>
                <a:spcPct val="90000"/>
              </a:lnSpc>
              <a:spcBef>
                <a:spcPts val="800"/>
              </a:spcBef>
              <a:spcAft>
                <a:spcPts val="0"/>
              </a:spcAft>
              <a:buNone/>
            </a:pPr>
            <a:r>
              <a:rPr lang="en" sz="1800">
                <a:solidFill>
                  <a:schemeClr val="dk1"/>
                </a:solidFill>
                <a:latin typeface="EB Garamond Medium"/>
                <a:ea typeface="EB Garamond Medium"/>
                <a:cs typeface="EB Garamond Medium"/>
                <a:sym typeface="EB Garamond Medium"/>
              </a:rPr>
              <a:t>CatBoostClassifier</a:t>
            </a:r>
            <a:endParaRPr sz="1800">
              <a:solidFill>
                <a:schemeClr val="dk1"/>
              </a:solidFill>
              <a:latin typeface="EB Garamond Medium"/>
              <a:ea typeface="EB Garamond Medium"/>
              <a:cs typeface="EB Garamond Medium"/>
              <a:sym typeface="EB Garamond Medium"/>
            </a:endParaRPr>
          </a:p>
          <a:p>
            <a:pPr marL="0" lvl="0" indent="0" algn="l" rtl="0">
              <a:lnSpc>
                <a:spcPct val="90000"/>
              </a:lnSpc>
              <a:spcBef>
                <a:spcPts val="800"/>
              </a:spcBef>
              <a:spcAft>
                <a:spcPts val="0"/>
              </a:spcAft>
              <a:buNone/>
            </a:pPr>
            <a:r>
              <a:rPr lang="en" sz="1800">
                <a:solidFill>
                  <a:schemeClr val="dk1"/>
                </a:solidFill>
                <a:latin typeface="EB Garamond Medium"/>
                <a:ea typeface="EB Garamond Medium"/>
                <a:cs typeface="EB Garamond Medium"/>
                <a:sym typeface="EB Garamond Medium"/>
              </a:rPr>
              <a:t>Iterations = 200</a:t>
            </a:r>
            <a:endParaRPr sz="1800">
              <a:solidFill>
                <a:schemeClr val="dk1"/>
              </a:solidFill>
              <a:latin typeface="EB Garamond Medium"/>
              <a:ea typeface="EB Garamond Medium"/>
              <a:cs typeface="EB Garamond Medium"/>
              <a:sym typeface="EB Garamond Medium"/>
            </a:endParaRPr>
          </a:p>
          <a:p>
            <a:pPr marL="0" lvl="0" indent="0" algn="l" rtl="0">
              <a:lnSpc>
                <a:spcPct val="90000"/>
              </a:lnSpc>
              <a:spcBef>
                <a:spcPts val="800"/>
              </a:spcBef>
              <a:spcAft>
                <a:spcPts val="0"/>
              </a:spcAft>
              <a:buNone/>
            </a:pPr>
            <a:r>
              <a:rPr lang="en" sz="1800">
                <a:solidFill>
                  <a:schemeClr val="dk1"/>
                </a:solidFill>
                <a:latin typeface="EB Garamond Medium"/>
                <a:ea typeface="EB Garamond Medium"/>
                <a:cs typeface="EB Garamond Medium"/>
                <a:sym typeface="EB Garamond Medium"/>
              </a:rPr>
              <a:t>Learning_rate = 0.3</a:t>
            </a:r>
            <a:endParaRPr sz="1800">
              <a:solidFill>
                <a:schemeClr val="dk1"/>
              </a:solidFill>
              <a:latin typeface="EB Garamond Medium"/>
              <a:ea typeface="EB Garamond Medium"/>
              <a:cs typeface="EB Garamond Medium"/>
              <a:sym typeface="EB Garamond Medium"/>
            </a:endParaRPr>
          </a:p>
          <a:p>
            <a:pPr marL="0" lvl="0" indent="0" algn="l" rtl="0">
              <a:lnSpc>
                <a:spcPct val="90000"/>
              </a:lnSpc>
              <a:spcBef>
                <a:spcPts val="800"/>
              </a:spcBef>
              <a:spcAft>
                <a:spcPts val="0"/>
              </a:spcAft>
              <a:buNone/>
            </a:pPr>
            <a:r>
              <a:rPr lang="en" sz="1800">
                <a:solidFill>
                  <a:schemeClr val="dk1"/>
                </a:solidFill>
                <a:latin typeface="EB Garamond Medium"/>
                <a:ea typeface="EB Garamond Medium"/>
                <a:cs typeface="EB Garamond Medium"/>
                <a:sym typeface="EB Garamond Medium"/>
              </a:rPr>
              <a:t>Depth = 6</a:t>
            </a:r>
            <a:endParaRPr sz="1800">
              <a:solidFill>
                <a:schemeClr val="dk1"/>
              </a:solidFill>
              <a:latin typeface="EB Garamond Medium"/>
              <a:ea typeface="EB Garamond Medium"/>
              <a:cs typeface="EB Garamond Medium"/>
              <a:sym typeface="EB Garamond Medium"/>
            </a:endParaRPr>
          </a:p>
        </p:txBody>
      </p:sp>
      <p:pic>
        <p:nvPicPr>
          <p:cNvPr id="287" name="Google Shape;287;p38"/>
          <p:cNvPicPr preferRelativeResize="0"/>
          <p:nvPr/>
        </p:nvPicPr>
        <p:blipFill>
          <a:blip r:embed="rId4">
            <a:alphaModFix/>
          </a:blip>
          <a:stretch>
            <a:fillRect/>
          </a:stretch>
        </p:blipFill>
        <p:spPr>
          <a:xfrm>
            <a:off x="3662094" y="1957113"/>
            <a:ext cx="5119081" cy="314567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pic>
        <p:nvPicPr>
          <p:cNvPr id="293" name="Google Shape;293;p39" descr="preencoded.png"/>
          <p:cNvPicPr preferRelativeResize="0"/>
          <p:nvPr/>
        </p:nvPicPr>
        <p:blipFill rotWithShape="1">
          <a:blip r:embed="rId3">
            <a:alphaModFix/>
          </a:blip>
          <a:srcRect/>
          <a:stretch/>
        </p:blipFill>
        <p:spPr>
          <a:xfrm>
            <a:off x="107677" y="177004"/>
            <a:ext cx="1092484" cy="971425"/>
          </a:xfrm>
          <a:prstGeom prst="rect">
            <a:avLst/>
          </a:prstGeom>
          <a:noFill/>
          <a:ln>
            <a:noFill/>
          </a:ln>
        </p:spPr>
      </p:pic>
      <p:sp>
        <p:nvSpPr>
          <p:cNvPr id="294" name="Google Shape;294;p39"/>
          <p:cNvSpPr/>
          <p:nvPr/>
        </p:nvSpPr>
        <p:spPr>
          <a:xfrm>
            <a:off x="1200143" y="366953"/>
            <a:ext cx="3028800" cy="3381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 sz="1100">
                <a:solidFill>
                  <a:srgbClr val="0E0E0E"/>
                </a:solidFill>
                <a:latin typeface="Yeseva One"/>
                <a:ea typeface="Yeseva One"/>
                <a:cs typeface="Yeseva One"/>
                <a:sym typeface="Yeseva One"/>
              </a:rPr>
              <a:t>Feature Importance relates back to EDA</a:t>
            </a:r>
            <a:endParaRPr sz="1100">
              <a:solidFill>
                <a:schemeClr val="dk1"/>
              </a:solidFill>
              <a:latin typeface="Calibri"/>
              <a:ea typeface="Calibri"/>
              <a:cs typeface="Calibri"/>
              <a:sym typeface="Calibri"/>
            </a:endParaRPr>
          </a:p>
        </p:txBody>
      </p:sp>
      <p:sp>
        <p:nvSpPr>
          <p:cNvPr id="295" name="Google Shape;295;p39"/>
          <p:cNvSpPr/>
          <p:nvPr/>
        </p:nvSpPr>
        <p:spPr>
          <a:xfrm>
            <a:off x="1327643" y="833635"/>
            <a:ext cx="3028800" cy="3381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 sz="1600">
                <a:solidFill>
                  <a:srgbClr val="0E0E0E"/>
                </a:solidFill>
                <a:latin typeface="Yeseva One"/>
                <a:ea typeface="Yeseva One"/>
                <a:cs typeface="Yeseva One"/>
                <a:sym typeface="Yeseva One"/>
              </a:rPr>
              <a:t>CatBoost</a:t>
            </a:r>
            <a:endParaRPr sz="1600">
              <a:solidFill>
                <a:schemeClr val="dk1"/>
              </a:solidFill>
              <a:latin typeface="Calibri"/>
              <a:ea typeface="Calibri"/>
              <a:cs typeface="Calibri"/>
              <a:sym typeface="Calibri"/>
            </a:endParaRPr>
          </a:p>
        </p:txBody>
      </p:sp>
      <p:pic>
        <p:nvPicPr>
          <p:cNvPr id="296" name="Google Shape;296;p39"/>
          <p:cNvPicPr preferRelativeResize="0"/>
          <p:nvPr/>
        </p:nvPicPr>
        <p:blipFill>
          <a:blip r:embed="rId4">
            <a:alphaModFix/>
          </a:blip>
          <a:stretch>
            <a:fillRect/>
          </a:stretch>
        </p:blipFill>
        <p:spPr>
          <a:xfrm>
            <a:off x="3924275" y="2118225"/>
            <a:ext cx="4594724" cy="2823450"/>
          </a:xfrm>
          <a:prstGeom prst="rect">
            <a:avLst/>
          </a:prstGeom>
          <a:noFill/>
          <a:ln>
            <a:noFill/>
          </a:ln>
        </p:spPr>
      </p:pic>
      <p:pic>
        <p:nvPicPr>
          <p:cNvPr id="297" name="Google Shape;297;p39"/>
          <p:cNvPicPr preferRelativeResize="0"/>
          <p:nvPr/>
        </p:nvPicPr>
        <p:blipFill>
          <a:blip r:embed="rId5">
            <a:alphaModFix/>
          </a:blip>
          <a:stretch>
            <a:fillRect/>
          </a:stretch>
        </p:blipFill>
        <p:spPr>
          <a:xfrm>
            <a:off x="82600" y="2357302"/>
            <a:ext cx="3492500" cy="2443647"/>
          </a:xfrm>
          <a:prstGeom prst="rect">
            <a:avLst/>
          </a:prstGeom>
          <a:noFill/>
          <a:ln>
            <a:noFill/>
          </a:ln>
        </p:spPr>
      </p:pic>
      <p:pic>
        <p:nvPicPr>
          <p:cNvPr id="298" name="Google Shape;298;p39"/>
          <p:cNvPicPr preferRelativeResize="0"/>
          <p:nvPr/>
        </p:nvPicPr>
        <p:blipFill>
          <a:blip r:embed="rId6">
            <a:alphaModFix/>
          </a:blip>
          <a:stretch>
            <a:fillRect/>
          </a:stretch>
        </p:blipFill>
        <p:spPr>
          <a:xfrm>
            <a:off x="5294243" y="95950"/>
            <a:ext cx="2233508" cy="1813425"/>
          </a:xfrm>
          <a:prstGeom prst="rect">
            <a:avLst/>
          </a:prstGeom>
          <a:noFill/>
          <a:ln>
            <a:noFill/>
          </a:ln>
        </p:spPr>
      </p:pic>
      <p:sp>
        <p:nvSpPr>
          <p:cNvPr id="299" name="Google Shape;299;p39"/>
          <p:cNvSpPr/>
          <p:nvPr/>
        </p:nvSpPr>
        <p:spPr>
          <a:xfrm>
            <a:off x="1464025" y="4554775"/>
            <a:ext cx="619800" cy="1395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300" name="Google Shape;300;p39"/>
          <p:cNvSpPr/>
          <p:nvPr/>
        </p:nvSpPr>
        <p:spPr>
          <a:xfrm>
            <a:off x="5388850" y="1205875"/>
            <a:ext cx="970800" cy="3045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301" name="Google Shape;301;p39"/>
          <p:cNvSpPr/>
          <p:nvPr/>
        </p:nvSpPr>
        <p:spPr>
          <a:xfrm>
            <a:off x="259527" y="1595475"/>
            <a:ext cx="3722100" cy="3381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 sz="1100">
                <a:solidFill>
                  <a:srgbClr val="0E0E0E"/>
                </a:solidFill>
                <a:latin typeface="Yeseva One"/>
                <a:ea typeface="Yeseva One"/>
                <a:cs typeface="Yeseva One"/>
                <a:sym typeface="Yeseva One"/>
              </a:rPr>
              <a:t>Misdemeanor barely sent defendants to prison</a:t>
            </a:r>
            <a:endParaRPr sz="1100">
              <a:solidFill>
                <a:schemeClr val="dk1"/>
              </a:solidFill>
              <a:latin typeface="Calibri"/>
              <a:ea typeface="Calibri"/>
              <a:cs typeface="Calibri"/>
              <a:sym typeface="Calibri"/>
            </a:endParaRPr>
          </a:p>
        </p:txBody>
      </p:sp>
      <p:sp>
        <p:nvSpPr>
          <p:cNvPr id="302" name="Google Shape;302;p39"/>
          <p:cNvSpPr/>
          <p:nvPr/>
        </p:nvSpPr>
        <p:spPr>
          <a:xfrm>
            <a:off x="4344075" y="2211975"/>
            <a:ext cx="1092600" cy="1866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pic>
        <p:nvPicPr>
          <p:cNvPr id="308" name="Google Shape;308;p40" descr="preencoded.png"/>
          <p:cNvPicPr preferRelativeResize="0"/>
          <p:nvPr/>
        </p:nvPicPr>
        <p:blipFill rotWithShape="1">
          <a:blip r:embed="rId3">
            <a:alphaModFix/>
          </a:blip>
          <a:srcRect/>
          <a:stretch/>
        </p:blipFill>
        <p:spPr>
          <a:xfrm>
            <a:off x="107677" y="177004"/>
            <a:ext cx="1092484" cy="971425"/>
          </a:xfrm>
          <a:prstGeom prst="rect">
            <a:avLst/>
          </a:prstGeom>
          <a:noFill/>
          <a:ln>
            <a:noFill/>
          </a:ln>
        </p:spPr>
      </p:pic>
      <p:sp>
        <p:nvSpPr>
          <p:cNvPr id="309" name="Google Shape;309;p40"/>
          <p:cNvSpPr/>
          <p:nvPr/>
        </p:nvSpPr>
        <p:spPr>
          <a:xfrm>
            <a:off x="1200143" y="366953"/>
            <a:ext cx="3028800" cy="3381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 sz="2300">
                <a:solidFill>
                  <a:srgbClr val="0E0E0E"/>
                </a:solidFill>
                <a:latin typeface="Yeseva One"/>
                <a:ea typeface="Yeseva One"/>
                <a:cs typeface="Yeseva One"/>
                <a:sym typeface="Yeseva One"/>
              </a:rPr>
              <a:t>Chosen Models</a:t>
            </a:r>
            <a:endParaRPr sz="2300">
              <a:solidFill>
                <a:schemeClr val="dk1"/>
              </a:solidFill>
              <a:latin typeface="Calibri"/>
              <a:ea typeface="Calibri"/>
              <a:cs typeface="Calibri"/>
              <a:sym typeface="Calibri"/>
            </a:endParaRPr>
          </a:p>
        </p:txBody>
      </p:sp>
      <p:sp>
        <p:nvSpPr>
          <p:cNvPr id="310" name="Google Shape;310;p40"/>
          <p:cNvSpPr/>
          <p:nvPr/>
        </p:nvSpPr>
        <p:spPr>
          <a:xfrm>
            <a:off x="1327643" y="833635"/>
            <a:ext cx="3028800" cy="3381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 sz="1600">
                <a:solidFill>
                  <a:srgbClr val="0E0E0E"/>
                </a:solidFill>
                <a:latin typeface="Yeseva One"/>
                <a:ea typeface="Yeseva One"/>
                <a:cs typeface="Yeseva One"/>
                <a:sym typeface="Yeseva One"/>
              </a:rPr>
              <a:t>CatBoost</a:t>
            </a:r>
            <a:endParaRPr sz="1600">
              <a:solidFill>
                <a:schemeClr val="dk1"/>
              </a:solidFill>
              <a:latin typeface="Calibri"/>
              <a:ea typeface="Calibri"/>
              <a:cs typeface="Calibri"/>
              <a:sym typeface="Calibri"/>
            </a:endParaRPr>
          </a:p>
        </p:txBody>
      </p:sp>
      <p:pic>
        <p:nvPicPr>
          <p:cNvPr id="311" name="Google Shape;311;p40"/>
          <p:cNvPicPr preferRelativeResize="0"/>
          <p:nvPr/>
        </p:nvPicPr>
        <p:blipFill>
          <a:blip r:embed="rId4">
            <a:alphaModFix/>
          </a:blip>
          <a:stretch>
            <a:fillRect/>
          </a:stretch>
        </p:blipFill>
        <p:spPr>
          <a:xfrm>
            <a:off x="152400" y="1324135"/>
            <a:ext cx="5534025" cy="3438525"/>
          </a:xfrm>
          <a:prstGeom prst="rect">
            <a:avLst/>
          </a:prstGeom>
          <a:noFill/>
          <a:ln>
            <a:noFill/>
          </a:ln>
        </p:spPr>
      </p:pic>
      <p:cxnSp>
        <p:nvCxnSpPr>
          <p:cNvPr id="312" name="Google Shape;312;p40"/>
          <p:cNvCxnSpPr/>
          <p:nvPr/>
        </p:nvCxnSpPr>
        <p:spPr>
          <a:xfrm rot="10800000">
            <a:off x="2416475" y="1958075"/>
            <a:ext cx="391200" cy="0"/>
          </a:xfrm>
          <a:prstGeom prst="straightConnector1">
            <a:avLst/>
          </a:prstGeom>
          <a:noFill/>
          <a:ln w="9525" cap="flat" cmpd="sng">
            <a:solidFill>
              <a:schemeClr val="dk2"/>
            </a:solidFill>
            <a:prstDash val="solid"/>
            <a:round/>
            <a:headEnd type="none" w="med" len="med"/>
            <a:tailEnd type="triangle" w="med" len="med"/>
          </a:ln>
        </p:spPr>
      </p:cxnSp>
      <p:sp>
        <p:nvSpPr>
          <p:cNvPr id="313" name="Google Shape;313;p40"/>
          <p:cNvSpPr txBox="1"/>
          <p:nvPr/>
        </p:nvSpPr>
        <p:spPr>
          <a:xfrm>
            <a:off x="2740600" y="1733125"/>
            <a:ext cx="1755600" cy="338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chemeClr val="dk1"/>
                </a:solidFill>
                <a:latin typeface="EB Garamond"/>
                <a:ea typeface="EB Garamond"/>
                <a:cs typeface="EB Garamond"/>
                <a:sym typeface="EB Garamond"/>
              </a:rPr>
              <a:t>8 charges</a:t>
            </a:r>
            <a:endParaRPr sz="1600">
              <a:solidFill>
                <a:schemeClr val="dk1"/>
              </a:solidFill>
              <a:latin typeface="EB Garamond"/>
              <a:ea typeface="EB Garamond"/>
              <a:cs typeface="EB Garamond"/>
              <a:sym typeface="EB Garamond"/>
            </a:endParaRPr>
          </a:p>
        </p:txBody>
      </p:sp>
      <p:cxnSp>
        <p:nvCxnSpPr>
          <p:cNvPr id="314" name="Google Shape;314;p40"/>
          <p:cNvCxnSpPr/>
          <p:nvPr/>
        </p:nvCxnSpPr>
        <p:spPr>
          <a:xfrm rot="10800000">
            <a:off x="2645638" y="3031613"/>
            <a:ext cx="391200" cy="0"/>
          </a:xfrm>
          <a:prstGeom prst="straightConnector1">
            <a:avLst/>
          </a:prstGeom>
          <a:noFill/>
          <a:ln w="9525" cap="flat" cmpd="sng">
            <a:solidFill>
              <a:schemeClr val="dk2"/>
            </a:solidFill>
            <a:prstDash val="solid"/>
            <a:round/>
            <a:headEnd type="none" w="med" len="med"/>
            <a:tailEnd type="triangle" w="med" len="med"/>
          </a:ln>
        </p:spPr>
      </p:cxnSp>
      <p:sp>
        <p:nvSpPr>
          <p:cNvPr id="315" name="Google Shape;315;p40"/>
          <p:cNvSpPr txBox="1"/>
          <p:nvPr/>
        </p:nvSpPr>
        <p:spPr>
          <a:xfrm>
            <a:off x="2969763" y="2806663"/>
            <a:ext cx="1755600" cy="338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chemeClr val="dk1"/>
                </a:solidFill>
                <a:latin typeface="EB Garamond"/>
                <a:ea typeface="EB Garamond"/>
                <a:cs typeface="EB Garamond"/>
                <a:sym typeface="EB Garamond"/>
              </a:rPr>
              <a:t>31 years old</a:t>
            </a:r>
            <a:endParaRPr sz="1600">
              <a:solidFill>
                <a:schemeClr val="dk1"/>
              </a:solidFill>
              <a:latin typeface="EB Garamond"/>
              <a:ea typeface="EB Garamond"/>
              <a:cs typeface="EB Garamond"/>
              <a:sym typeface="EB Garamond"/>
            </a:endParaRPr>
          </a:p>
        </p:txBody>
      </p:sp>
      <p:cxnSp>
        <p:nvCxnSpPr>
          <p:cNvPr id="316" name="Google Shape;316;p40"/>
          <p:cNvCxnSpPr/>
          <p:nvPr/>
        </p:nvCxnSpPr>
        <p:spPr>
          <a:xfrm rot="10800000">
            <a:off x="2492275" y="4105175"/>
            <a:ext cx="391200" cy="0"/>
          </a:xfrm>
          <a:prstGeom prst="straightConnector1">
            <a:avLst/>
          </a:prstGeom>
          <a:noFill/>
          <a:ln w="9525" cap="flat" cmpd="sng">
            <a:solidFill>
              <a:schemeClr val="dk2"/>
            </a:solidFill>
            <a:prstDash val="solid"/>
            <a:round/>
            <a:headEnd type="none" w="med" len="med"/>
            <a:tailEnd type="triangle" w="med" len="med"/>
          </a:ln>
        </p:spPr>
      </p:cxnSp>
      <p:sp>
        <p:nvSpPr>
          <p:cNvPr id="317" name="Google Shape;317;p40"/>
          <p:cNvSpPr txBox="1"/>
          <p:nvPr/>
        </p:nvSpPr>
        <p:spPr>
          <a:xfrm>
            <a:off x="2816400" y="3880225"/>
            <a:ext cx="1755600" cy="338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chemeClr val="dk1"/>
                </a:solidFill>
                <a:latin typeface="EB Garamond"/>
                <a:ea typeface="EB Garamond"/>
                <a:cs typeface="EB Garamond"/>
                <a:sym typeface="EB Garamond"/>
              </a:rPr>
              <a:t>2 months</a:t>
            </a:r>
            <a:endParaRPr sz="1600">
              <a:solidFill>
                <a:schemeClr val="dk1"/>
              </a:solidFill>
              <a:latin typeface="EB Garamond"/>
              <a:ea typeface="EB Garamond"/>
              <a:cs typeface="EB Garamond"/>
              <a:sym typeface="EB Garamond"/>
            </a:endParaRPr>
          </a:p>
        </p:txBody>
      </p:sp>
      <p:pic>
        <p:nvPicPr>
          <p:cNvPr id="318" name="Google Shape;318;p40"/>
          <p:cNvPicPr preferRelativeResize="0"/>
          <p:nvPr/>
        </p:nvPicPr>
        <p:blipFill>
          <a:blip r:embed="rId5">
            <a:alphaModFix/>
          </a:blip>
          <a:stretch>
            <a:fillRect/>
          </a:stretch>
        </p:blipFill>
        <p:spPr>
          <a:xfrm>
            <a:off x="2807676" y="915525"/>
            <a:ext cx="6110128" cy="4905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pic>
        <p:nvPicPr>
          <p:cNvPr id="324" name="Google Shape;324;p41" descr="preencoded.png"/>
          <p:cNvPicPr preferRelativeResize="0"/>
          <p:nvPr/>
        </p:nvPicPr>
        <p:blipFill rotWithShape="1">
          <a:blip r:embed="rId3">
            <a:alphaModFix/>
          </a:blip>
          <a:srcRect/>
          <a:stretch/>
        </p:blipFill>
        <p:spPr>
          <a:xfrm>
            <a:off x="107677" y="177004"/>
            <a:ext cx="1092484" cy="971425"/>
          </a:xfrm>
          <a:prstGeom prst="rect">
            <a:avLst/>
          </a:prstGeom>
          <a:noFill/>
          <a:ln>
            <a:noFill/>
          </a:ln>
        </p:spPr>
      </p:pic>
      <p:sp>
        <p:nvSpPr>
          <p:cNvPr id="325" name="Google Shape;325;p41"/>
          <p:cNvSpPr/>
          <p:nvPr/>
        </p:nvSpPr>
        <p:spPr>
          <a:xfrm>
            <a:off x="1200143" y="366953"/>
            <a:ext cx="3028800" cy="3381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 sz="2300">
                <a:solidFill>
                  <a:srgbClr val="0E0E0E"/>
                </a:solidFill>
                <a:latin typeface="Yeseva One"/>
                <a:ea typeface="Yeseva One"/>
                <a:cs typeface="Yeseva One"/>
                <a:sym typeface="Yeseva One"/>
              </a:rPr>
              <a:t>Chosen Models</a:t>
            </a:r>
            <a:endParaRPr sz="2300">
              <a:solidFill>
                <a:schemeClr val="dk1"/>
              </a:solidFill>
              <a:latin typeface="Calibri"/>
              <a:ea typeface="Calibri"/>
              <a:cs typeface="Calibri"/>
              <a:sym typeface="Calibri"/>
            </a:endParaRPr>
          </a:p>
        </p:txBody>
      </p:sp>
      <p:sp>
        <p:nvSpPr>
          <p:cNvPr id="326" name="Google Shape;326;p41"/>
          <p:cNvSpPr/>
          <p:nvPr/>
        </p:nvSpPr>
        <p:spPr>
          <a:xfrm>
            <a:off x="1327643" y="833635"/>
            <a:ext cx="3028800" cy="3381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 sz="1600">
                <a:solidFill>
                  <a:srgbClr val="0E0E0E"/>
                </a:solidFill>
                <a:latin typeface="Yeseva One"/>
                <a:ea typeface="Yeseva One"/>
                <a:cs typeface="Yeseva One"/>
                <a:sym typeface="Yeseva One"/>
              </a:rPr>
              <a:t>Lightgbm</a:t>
            </a:r>
            <a:endParaRPr sz="1600">
              <a:solidFill>
                <a:schemeClr val="dk1"/>
              </a:solidFill>
              <a:latin typeface="Calibri"/>
              <a:ea typeface="Calibri"/>
              <a:cs typeface="Calibri"/>
              <a:sym typeface="Calibri"/>
            </a:endParaRPr>
          </a:p>
        </p:txBody>
      </p:sp>
      <p:sp>
        <p:nvSpPr>
          <p:cNvPr id="327" name="Google Shape;327;p41"/>
          <p:cNvSpPr/>
          <p:nvPr/>
        </p:nvSpPr>
        <p:spPr>
          <a:xfrm>
            <a:off x="190950" y="1420250"/>
            <a:ext cx="2822400" cy="514800"/>
          </a:xfrm>
          <a:prstGeom prst="chevron">
            <a:avLst>
              <a:gd name="adj" fmla="val 50000"/>
            </a:avLst>
          </a:prstGeom>
          <a:solidFill>
            <a:srgbClr val="D19454"/>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EB Garamond"/>
                <a:ea typeface="EB Garamond"/>
                <a:cs typeface="EB Garamond"/>
                <a:sym typeface="EB Garamond"/>
              </a:rPr>
              <a:t> MinMaxScaler</a:t>
            </a:r>
            <a:endParaRPr>
              <a:latin typeface="EB Garamond"/>
              <a:ea typeface="EB Garamond"/>
              <a:cs typeface="EB Garamond"/>
              <a:sym typeface="EB Garamond"/>
            </a:endParaRPr>
          </a:p>
        </p:txBody>
      </p:sp>
      <p:sp>
        <p:nvSpPr>
          <p:cNvPr id="328" name="Google Shape;328;p41"/>
          <p:cNvSpPr/>
          <p:nvPr/>
        </p:nvSpPr>
        <p:spPr>
          <a:xfrm>
            <a:off x="190950" y="2027988"/>
            <a:ext cx="2822400" cy="514800"/>
          </a:xfrm>
          <a:prstGeom prst="chevron">
            <a:avLst>
              <a:gd name="adj" fmla="val 50000"/>
            </a:avLst>
          </a:prstGeom>
          <a:solidFill>
            <a:srgbClr val="D19454"/>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EB Garamond"/>
                <a:ea typeface="EB Garamond"/>
                <a:cs typeface="EB Garamond"/>
                <a:sym typeface="EB Garamond"/>
              </a:rPr>
              <a:t> OneHotEncoder</a:t>
            </a:r>
            <a:endParaRPr>
              <a:latin typeface="EB Garamond"/>
              <a:ea typeface="EB Garamond"/>
              <a:cs typeface="EB Garamond"/>
              <a:sym typeface="EB Garamond"/>
            </a:endParaRPr>
          </a:p>
        </p:txBody>
      </p:sp>
      <p:sp>
        <p:nvSpPr>
          <p:cNvPr id="329" name="Google Shape;329;p41"/>
          <p:cNvSpPr/>
          <p:nvPr/>
        </p:nvSpPr>
        <p:spPr>
          <a:xfrm>
            <a:off x="190950" y="2650263"/>
            <a:ext cx="2822400" cy="514800"/>
          </a:xfrm>
          <a:prstGeom prst="chevron">
            <a:avLst>
              <a:gd name="adj" fmla="val 50000"/>
            </a:avLst>
          </a:prstGeom>
          <a:solidFill>
            <a:srgbClr val="D19454"/>
          </a:solidFill>
          <a:ln>
            <a:noFill/>
          </a:ln>
        </p:spPr>
        <p:txBody>
          <a:bodyPr spcFirstLastPara="1" wrap="square" lIns="91425" tIns="91425" rIns="91425" bIns="91425" anchor="t" anchorCtr="0">
            <a:noAutofit/>
          </a:bodyPr>
          <a:lstStyle/>
          <a:p>
            <a:pPr marL="0" lvl="0" indent="0" algn="l" rtl="0">
              <a:lnSpc>
                <a:spcPct val="135714"/>
              </a:lnSpc>
              <a:spcBef>
                <a:spcPts val="0"/>
              </a:spcBef>
              <a:spcAft>
                <a:spcPts val="0"/>
              </a:spcAft>
              <a:buNone/>
            </a:pPr>
            <a:r>
              <a:rPr lang="en">
                <a:latin typeface="EB Garamond"/>
                <a:ea typeface="EB Garamond"/>
                <a:cs typeface="EB Garamond"/>
                <a:sym typeface="EB Garamond"/>
              </a:rPr>
              <a:t>  StratifiedKFold</a:t>
            </a:r>
            <a:endParaRPr>
              <a:latin typeface="EB Garamond"/>
              <a:ea typeface="EB Garamond"/>
              <a:cs typeface="EB Garamond"/>
              <a:sym typeface="EB Garamond"/>
            </a:endParaRPr>
          </a:p>
        </p:txBody>
      </p:sp>
      <p:sp>
        <p:nvSpPr>
          <p:cNvPr id="330" name="Google Shape;330;p41"/>
          <p:cNvSpPr/>
          <p:nvPr/>
        </p:nvSpPr>
        <p:spPr>
          <a:xfrm>
            <a:off x="190950" y="3272538"/>
            <a:ext cx="2822400" cy="514800"/>
          </a:xfrm>
          <a:prstGeom prst="chevron">
            <a:avLst>
              <a:gd name="adj" fmla="val 50000"/>
            </a:avLst>
          </a:prstGeom>
          <a:solidFill>
            <a:srgbClr val="D19454"/>
          </a:solidFill>
          <a:ln>
            <a:noFill/>
          </a:ln>
        </p:spPr>
        <p:txBody>
          <a:bodyPr spcFirstLastPara="1" wrap="square" lIns="91425" tIns="91425" rIns="91425" bIns="91425" anchor="t" anchorCtr="0">
            <a:noAutofit/>
          </a:bodyPr>
          <a:lstStyle/>
          <a:p>
            <a:pPr marL="0" lvl="0" indent="0" algn="l" rtl="0">
              <a:lnSpc>
                <a:spcPct val="135714"/>
              </a:lnSpc>
              <a:spcBef>
                <a:spcPts val="0"/>
              </a:spcBef>
              <a:spcAft>
                <a:spcPts val="0"/>
              </a:spcAft>
              <a:buNone/>
            </a:pPr>
            <a:r>
              <a:rPr lang="en">
                <a:latin typeface="EB Garamond"/>
                <a:ea typeface="EB Garamond"/>
                <a:cs typeface="EB Garamond"/>
                <a:sym typeface="EB Garamond"/>
              </a:rPr>
              <a:t>  cross_validate </a:t>
            </a:r>
            <a:endParaRPr>
              <a:latin typeface="EB Garamond"/>
              <a:ea typeface="EB Garamond"/>
              <a:cs typeface="EB Garamond"/>
              <a:sym typeface="EB Garamond"/>
            </a:endParaRPr>
          </a:p>
        </p:txBody>
      </p:sp>
      <p:pic>
        <p:nvPicPr>
          <p:cNvPr id="331" name="Google Shape;331;p41"/>
          <p:cNvPicPr preferRelativeResize="0"/>
          <p:nvPr/>
        </p:nvPicPr>
        <p:blipFill>
          <a:blip r:embed="rId4">
            <a:alphaModFix/>
          </a:blip>
          <a:stretch>
            <a:fillRect/>
          </a:stretch>
        </p:blipFill>
        <p:spPr>
          <a:xfrm>
            <a:off x="3384015" y="1871125"/>
            <a:ext cx="5703961" cy="2963100"/>
          </a:xfrm>
          <a:prstGeom prst="rect">
            <a:avLst/>
          </a:prstGeom>
          <a:noFill/>
          <a:ln>
            <a:noFill/>
          </a:ln>
        </p:spPr>
      </p:pic>
      <p:sp>
        <p:nvSpPr>
          <p:cNvPr id="332" name="Google Shape;332;p41"/>
          <p:cNvSpPr txBox="1"/>
          <p:nvPr/>
        </p:nvSpPr>
        <p:spPr>
          <a:xfrm>
            <a:off x="3662100" y="88375"/>
            <a:ext cx="1560900" cy="2232900"/>
          </a:xfrm>
          <a:prstGeom prst="rect">
            <a:avLst/>
          </a:prstGeom>
          <a:solidFill>
            <a:srgbClr val="D19454">
              <a:alpha val="76580"/>
            </a:srgbClr>
          </a:solidFill>
          <a:ln w="9525" cap="flat" cmpd="sng">
            <a:solidFill>
              <a:schemeClr val="dk1"/>
            </a:solidFill>
            <a:prstDash val="solid"/>
            <a:round/>
            <a:headEnd type="none" w="sm" len="sm"/>
            <a:tailEnd type="none" w="sm" len="sm"/>
          </a:ln>
        </p:spPr>
        <p:txBody>
          <a:bodyPr spcFirstLastPara="1" wrap="square" lIns="91425" tIns="91425" rIns="91425" bIns="91425" anchor="t" anchorCtr="0">
            <a:spAutoFit/>
          </a:bodyPr>
          <a:lstStyle/>
          <a:p>
            <a:pPr marL="0" lvl="0" indent="0" algn="l" rtl="0">
              <a:lnSpc>
                <a:spcPct val="90000"/>
              </a:lnSpc>
              <a:spcBef>
                <a:spcPts val="800"/>
              </a:spcBef>
              <a:spcAft>
                <a:spcPts val="0"/>
              </a:spcAft>
              <a:buNone/>
            </a:pPr>
            <a:r>
              <a:rPr lang="en" sz="1200">
                <a:solidFill>
                  <a:schemeClr val="dk1"/>
                </a:solidFill>
                <a:latin typeface="EB Garamond Medium"/>
                <a:ea typeface="EB Garamond Medium"/>
                <a:cs typeface="EB Garamond Medium"/>
                <a:sym typeface="EB Garamond Medium"/>
              </a:rPr>
              <a:t>LGB Classifier</a:t>
            </a:r>
            <a:endParaRPr sz="1200">
              <a:solidFill>
                <a:schemeClr val="dk1"/>
              </a:solidFill>
              <a:latin typeface="EB Garamond Medium"/>
              <a:ea typeface="EB Garamond Medium"/>
              <a:cs typeface="EB Garamond Medium"/>
              <a:sym typeface="EB Garamond Medium"/>
            </a:endParaRPr>
          </a:p>
          <a:p>
            <a:pPr marL="0" lvl="0" indent="0" algn="l" rtl="0">
              <a:lnSpc>
                <a:spcPct val="90000"/>
              </a:lnSpc>
              <a:spcBef>
                <a:spcPts val="800"/>
              </a:spcBef>
              <a:spcAft>
                <a:spcPts val="0"/>
              </a:spcAft>
              <a:buNone/>
            </a:pPr>
            <a:r>
              <a:rPr lang="en" sz="1200">
                <a:solidFill>
                  <a:schemeClr val="dk1"/>
                </a:solidFill>
                <a:latin typeface="EB Garamond Medium"/>
                <a:ea typeface="EB Garamond Medium"/>
                <a:cs typeface="EB Garamond Medium"/>
                <a:sym typeface="EB Garamond Medium"/>
              </a:rPr>
              <a:t>Num_leaves = 32</a:t>
            </a:r>
            <a:endParaRPr sz="1200">
              <a:solidFill>
                <a:schemeClr val="dk1"/>
              </a:solidFill>
              <a:latin typeface="EB Garamond Medium"/>
              <a:ea typeface="EB Garamond Medium"/>
              <a:cs typeface="EB Garamond Medium"/>
              <a:sym typeface="EB Garamond Medium"/>
            </a:endParaRPr>
          </a:p>
          <a:p>
            <a:pPr marL="0" lvl="0" indent="0" algn="l" rtl="0">
              <a:lnSpc>
                <a:spcPct val="90000"/>
              </a:lnSpc>
              <a:spcBef>
                <a:spcPts val="800"/>
              </a:spcBef>
              <a:spcAft>
                <a:spcPts val="0"/>
              </a:spcAft>
              <a:buNone/>
            </a:pPr>
            <a:r>
              <a:rPr lang="en" sz="1200">
                <a:solidFill>
                  <a:schemeClr val="dk1"/>
                </a:solidFill>
                <a:latin typeface="EB Garamond Medium"/>
                <a:ea typeface="EB Garamond Medium"/>
                <a:cs typeface="EB Garamond Medium"/>
                <a:sym typeface="EB Garamond Medium"/>
              </a:rPr>
              <a:t>max_depth  = -1</a:t>
            </a:r>
            <a:endParaRPr sz="1200">
              <a:solidFill>
                <a:schemeClr val="dk1"/>
              </a:solidFill>
              <a:latin typeface="EB Garamond Medium"/>
              <a:ea typeface="EB Garamond Medium"/>
              <a:cs typeface="EB Garamond Medium"/>
              <a:sym typeface="EB Garamond Medium"/>
            </a:endParaRPr>
          </a:p>
          <a:p>
            <a:pPr marL="0" lvl="0" indent="0" algn="l" rtl="0">
              <a:lnSpc>
                <a:spcPct val="90000"/>
              </a:lnSpc>
              <a:spcBef>
                <a:spcPts val="800"/>
              </a:spcBef>
              <a:spcAft>
                <a:spcPts val="0"/>
              </a:spcAft>
              <a:buNone/>
            </a:pPr>
            <a:r>
              <a:rPr lang="en" sz="1200">
                <a:solidFill>
                  <a:schemeClr val="dk1"/>
                </a:solidFill>
                <a:latin typeface="EB Garamond Medium"/>
                <a:ea typeface="EB Garamond Medium"/>
                <a:cs typeface="EB Garamond Medium"/>
                <a:sym typeface="EB Garamond Medium"/>
              </a:rPr>
              <a:t>Learning_rate = 0.1</a:t>
            </a:r>
            <a:endParaRPr sz="1200">
              <a:solidFill>
                <a:schemeClr val="dk1"/>
              </a:solidFill>
              <a:latin typeface="EB Garamond Medium"/>
              <a:ea typeface="EB Garamond Medium"/>
              <a:cs typeface="EB Garamond Medium"/>
              <a:sym typeface="EB Garamond Medium"/>
            </a:endParaRPr>
          </a:p>
          <a:p>
            <a:pPr marL="0" lvl="0" indent="0" algn="l" rtl="0">
              <a:lnSpc>
                <a:spcPct val="90000"/>
              </a:lnSpc>
              <a:spcBef>
                <a:spcPts val="800"/>
              </a:spcBef>
              <a:spcAft>
                <a:spcPts val="0"/>
              </a:spcAft>
              <a:buNone/>
            </a:pPr>
            <a:r>
              <a:rPr lang="en" sz="1200">
                <a:solidFill>
                  <a:schemeClr val="dk1"/>
                </a:solidFill>
                <a:latin typeface="EB Garamond Medium"/>
                <a:ea typeface="EB Garamond Medium"/>
                <a:cs typeface="EB Garamond Medium"/>
                <a:sym typeface="EB Garamond Medium"/>
              </a:rPr>
              <a:t>n_estimators  = 100</a:t>
            </a:r>
            <a:endParaRPr sz="1200">
              <a:solidFill>
                <a:schemeClr val="dk1"/>
              </a:solidFill>
              <a:latin typeface="EB Garamond Medium"/>
              <a:ea typeface="EB Garamond Medium"/>
              <a:cs typeface="EB Garamond Medium"/>
              <a:sym typeface="EB Garamond Medium"/>
            </a:endParaRPr>
          </a:p>
          <a:p>
            <a:pPr marL="0" lvl="0" indent="0" algn="l" rtl="0">
              <a:lnSpc>
                <a:spcPct val="90000"/>
              </a:lnSpc>
              <a:spcBef>
                <a:spcPts val="800"/>
              </a:spcBef>
              <a:spcAft>
                <a:spcPts val="0"/>
              </a:spcAft>
              <a:buNone/>
            </a:pPr>
            <a:r>
              <a:rPr lang="en" sz="1200">
                <a:solidFill>
                  <a:schemeClr val="dk1"/>
                </a:solidFill>
                <a:latin typeface="EB Garamond Medium"/>
                <a:ea typeface="EB Garamond Medium"/>
                <a:cs typeface="EB Garamond Medium"/>
                <a:sym typeface="EB Garamond Medium"/>
              </a:rPr>
              <a:t>Subsample = 0.8</a:t>
            </a:r>
            <a:endParaRPr sz="1200">
              <a:solidFill>
                <a:schemeClr val="dk1"/>
              </a:solidFill>
              <a:latin typeface="EB Garamond Medium"/>
              <a:ea typeface="EB Garamond Medium"/>
              <a:cs typeface="EB Garamond Medium"/>
              <a:sym typeface="EB Garamond Medium"/>
            </a:endParaRPr>
          </a:p>
          <a:p>
            <a:pPr marL="0" lvl="0" indent="0" algn="l" rtl="0">
              <a:lnSpc>
                <a:spcPct val="90000"/>
              </a:lnSpc>
              <a:spcBef>
                <a:spcPts val="800"/>
              </a:spcBef>
              <a:spcAft>
                <a:spcPts val="0"/>
              </a:spcAft>
              <a:buNone/>
            </a:pPr>
            <a:r>
              <a:rPr lang="en" sz="1200">
                <a:solidFill>
                  <a:schemeClr val="dk1"/>
                </a:solidFill>
                <a:latin typeface="EB Garamond Medium"/>
                <a:ea typeface="EB Garamond Medium"/>
                <a:cs typeface="EB Garamond Medium"/>
                <a:sym typeface="EB Garamond Medium"/>
              </a:rPr>
              <a:t>Reg_alpha = 0.0</a:t>
            </a:r>
            <a:endParaRPr sz="1200">
              <a:solidFill>
                <a:schemeClr val="dk1"/>
              </a:solidFill>
              <a:latin typeface="EB Garamond Medium"/>
              <a:ea typeface="EB Garamond Medium"/>
              <a:cs typeface="EB Garamond Medium"/>
              <a:sym typeface="EB Garamond Medium"/>
            </a:endParaRPr>
          </a:p>
          <a:p>
            <a:pPr marL="0" lvl="0" indent="0" algn="l" rtl="0">
              <a:lnSpc>
                <a:spcPct val="90000"/>
              </a:lnSpc>
              <a:spcBef>
                <a:spcPts val="800"/>
              </a:spcBef>
              <a:spcAft>
                <a:spcPts val="0"/>
              </a:spcAft>
              <a:buNone/>
            </a:pPr>
            <a:r>
              <a:rPr lang="en" sz="1200">
                <a:solidFill>
                  <a:schemeClr val="dk1"/>
                </a:solidFill>
                <a:latin typeface="EB Garamond Medium"/>
                <a:ea typeface="EB Garamond Medium"/>
                <a:cs typeface="EB Garamond Medium"/>
                <a:sym typeface="EB Garamond Medium"/>
              </a:rPr>
              <a:t>reg_lambda = 0.0</a:t>
            </a:r>
            <a:endParaRPr sz="1200">
              <a:solidFill>
                <a:schemeClr val="dk1"/>
              </a:solidFill>
              <a:latin typeface="EB Garamond Medium"/>
              <a:ea typeface="EB Garamond Medium"/>
              <a:cs typeface="EB Garamond Medium"/>
              <a:sym typeface="EB Garamond Medium"/>
            </a:endParaRPr>
          </a:p>
        </p:txBody>
      </p:sp>
      <p:sp>
        <p:nvSpPr>
          <p:cNvPr id="333" name="Google Shape;333;p41"/>
          <p:cNvSpPr/>
          <p:nvPr/>
        </p:nvSpPr>
        <p:spPr>
          <a:xfrm>
            <a:off x="0" y="3997025"/>
            <a:ext cx="3662100" cy="1080900"/>
          </a:xfrm>
          <a:prstGeom prst="chevron">
            <a:avLst>
              <a:gd name="adj" fmla="val 50000"/>
            </a:avLst>
          </a:prstGeom>
          <a:solidFill>
            <a:srgbClr val="D19454"/>
          </a:solidFill>
          <a:ln>
            <a:noFill/>
          </a:ln>
        </p:spPr>
        <p:txBody>
          <a:bodyPr spcFirstLastPara="1" wrap="square" lIns="91425" tIns="91425" rIns="91425" bIns="91425" anchor="t" anchorCtr="0">
            <a:noAutofit/>
          </a:bodyPr>
          <a:lstStyle/>
          <a:p>
            <a:pPr marL="0" lvl="0" indent="0" algn="l" rtl="0">
              <a:lnSpc>
                <a:spcPct val="135714"/>
              </a:lnSpc>
              <a:spcBef>
                <a:spcPts val="0"/>
              </a:spcBef>
              <a:spcAft>
                <a:spcPts val="0"/>
              </a:spcAft>
              <a:buNone/>
            </a:pPr>
            <a:r>
              <a:rPr lang="en">
                <a:latin typeface="EB Garamond"/>
                <a:ea typeface="EB Garamond"/>
                <a:cs typeface="EB Garamond"/>
                <a:sym typeface="EB Garamond"/>
              </a:rPr>
              <a:t>Mean CV Accuracy: 67%</a:t>
            </a:r>
            <a:endParaRPr>
              <a:latin typeface="EB Garamond"/>
              <a:ea typeface="EB Garamond"/>
              <a:cs typeface="EB Garamond"/>
              <a:sym typeface="EB Garamond"/>
            </a:endParaRPr>
          </a:p>
          <a:p>
            <a:pPr marL="0" lvl="0" indent="0" algn="l" rtl="0">
              <a:lnSpc>
                <a:spcPct val="135714"/>
              </a:lnSpc>
              <a:spcBef>
                <a:spcPts val="0"/>
              </a:spcBef>
              <a:spcAft>
                <a:spcPts val="0"/>
              </a:spcAft>
              <a:buNone/>
            </a:pPr>
            <a:r>
              <a:rPr lang="en">
                <a:latin typeface="EB Garamond"/>
                <a:ea typeface="EB Garamond"/>
                <a:cs typeface="EB Garamond"/>
                <a:sym typeface="EB Garamond"/>
              </a:rPr>
              <a:t>Mean Recall Score: 67%</a:t>
            </a:r>
            <a:endParaRPr>
              <a:latin typeface="EB Garamond"/>
              <a:ea typeface="EB Garamond"/>
              <a:cs typeface="EB Garamond"/>
              <a:sym typeface="EB Garamond"/>
            </a:endParaRPr>
          </a:p>
          <a:p>
            <a:pPr marL="0" lvl="0" indent="0" algn="l" rtl="0">
              <a:lnSpc>
                <a:spcPct val="135714"/>
              </a:lnSpc>
              <a:spcBef>
                <a:spcPts val="0"/>
              </a:spcBef>
              <a:spcAft>
                <a:spcPts val="0"/>
              </a:spcAft>
              <a:buNone/>
            </a:pPr>
            <a:r>
              <a:rPr lang="en">
                <a:solidFill>
                  <a:schemeClr val="dk1"/>
                </a:solidFill>
                <a:latin typeface="EB Garamond"/>
                <a:ea typeface="EB Garamond"/>
                <a:cs typeface="EB Garamond"/>
                <a:sym typeface="EB Garamond"/>
              </a:rPr>
              <a:t>Mean Precision  Score: 66%</a:t>
            </a:r>
            <a:endParaRPr>
              <a:latin typeface="EB Garamond"/>
              <a:ea typeface="EB Garamond"/>
              <a:cs typeface="EB Garamond"/>
              <a:sym typeface="EB Garamond"/>
            </a:endParaRPr>
          </a:p>
          <a:p>
            <a:pPr marL="0" lvl="0" indent="0" algn="l" rtl="0">
              <a:lnSpc>
                <a:spcPct val="135714"/>
              </a:lnSpc>
              <a:spcBef>
                <a:spcPts val="0"/>
              </a:spcBef>
              <a:spcAft>
                <a:spcPts val="0"/>
              </a:spcAft>
              <a:buNone/>
            </a:pPr>
            <a:endParaRPr>
              <a:latin typeface="EB Garamond"/>
              <a:ea typeface="EB Garamond"/>
              <a:cs typeface="EB Garamond"/>
              <a:sym typeface="EB Garamond"/>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pic>
        <p:nvPicPr>
          <p:cNvPr id="339" name="Google Shape;339;p42" descr="preencoded.png"/>
          <p:cNvPicPr preferRelativeResize="0"/>
          <p:nvPr/>
        </p:nvPicPr>
        <p:blipFill rotWithShape="1">
          <a:blip r:embed="rId3">
            <a:alphaModFix/>
          </a:blip>
          <a:srcRect/>
          <a:stretch/>
        </p:blipFill>
        <p:spPr>
          <a:xfrm>
            <a:off x="107677" y="177004"/>
            <a:ext cx="1092484" cy="971425"/>
          </a:xfrm>
          <a:prstGeom prst="rect">
            <a:avLst/>
          </a:prstGeom>
          <a:noFill/>
          <a:ln>
            <a:noFill/>
          </a:ln>
        </p:spPr>
      </p:pic>
      <p:sp>
        <p:nvSpPr>
          <p:cNvPr id="340" name="Google Shape;340;p42"/>
          <p:cNvSpPr/>
          <p:nvPr/>
        </p:nvSpPr>
        <p:spPr>
          <a:xfrm>
            <a:off x="1200143" y="366953"/>
            <a:ext cx="3028800" cy="3381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 sz="1100">
                <a:solidFill>
                  <a:srgbClr val="0E0E0E"/>
                </a:solidFill>
                <a:latin typeface="Yeseva One"/>
                <a:ea typeface="Yeseva One"/>
                <a:cs typeface="Yeseva One"/>
                <a:sym typeface="Yeseva One"/>
              </a:rPr>
              <a:t>Feature Importance relates back to EDA</a:t>
            </a:r>
            <a:endParaRPr sz="1100">
              <a:solidFill>
                <a:schemeClr val="dk1"/>
              </a:solidFill>
              <a:latin typeface="Calibri"/>
              <a:ea typeface="Calibri"/>
              <a:cs typeface="Calibri"/>
              <a:sym typeface="Calibri"/>
            </a:endParaRPr>
          </a:p>
        </p:txBody>
      </p:sp>
      <p:sp>
        <p:nvSpPr>
          <p:cNvPr id="341" name="Google Shape;341;p42"/>
          <p:cNvSpPr/>
          <p:nvPr/>
        </p:nvSpPr>
        <p:spPr>
          <a:xfrm>
            <a:off x="1327643" y="833635"/>
            <a:ext cx="3028800" cy="338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chemeClr val="dk1"/>
              </a:buClr>
              <a:buFont typeface="Arial"/>
              <a:buNone/>
            </a:pPr>
            <a:r>
              <a:rPr lang="en" sz="1600">
                <a:solidFill>
                  <a:srgbClr val="0E0E0E"/>
                </a:solidFill>
                <a:latin typeface="Yeseva One"/>
                <a:ea typeface="Yeseva One"/>
                <a:cs typeface="Yeseva One"/>
                <a:sym typeface="Yeseva One"/>
              </a:rPr>
              <a:t>Lightgbm</a:t>
            </a:r>
            <a:endParaRPr sz="1600">
              <a:solidFill>
                <a:schemeClr val="dk1"/>
              </a:solidFill>
              <a:latin typeface="Calibri"/>
              <a:ea typeface="Calibri"/>
              <a:cs typeface="Calibri"/>
              <a:sym typeface="Calibri"/>
            </a:endParaRPr>
          </a:p>
        </p:txBody>
      </p:sp>
      <p:pic>
        <p:nvPicPr>
          <p:cNvPr id="342" name="Google Shape;342;p42"/>
          <p:cNvPicPr preferRelativeResize="0"/>
          <p:nvPr/>
        </p:nvPicPr>
        <p:blipFill>
          <a:blip r:embed="rId4">
            <a:alphaModFix/>
          </a:blip>
          <a:stretch>
            <a:fillRect/>
          </a:stretch>
        </p:blipFill>
        <p:spPr>
          <a:xfrm>
            <a:off x="3353015" y="1979575"/>
            <a:ext cx="5703961" cy="2963100"/>
          </a:xfrm>
          <a:prstGeom prst="rect">
            <a:avLst/>
          </a:prstGeom>
          <a:noFill/>
          <a:ln>
            <a:noFill/>
          </a:ln>
        </p:spPr>
      </p:pic>
      <p:sp>
        <p:nvSpPr>
          <p:cNvPr id="343" name="Google Shape;343;p42"/>
          <p:cNvSpPr txBox="1"/>
          <p:nvPr/>
        </p:nvSpPr>
        <p:spPr>
          <a:xfrm>
            <a:off x="5739950" y="443325"/>
            <a:ext cx="3000000" cy="1046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EB Garamond"/>
                <a:ea typeface="EB Garamond"/>
                <a:cs typeface="EB Garamond"/>
                <a:sym typeface="EB Garamond"/>
              </a:rPr>
              <a:t>AGE_AT_INCIDENT: </a:t>
            </a:r>
            <a:endParaRPr>
              <a:latin typeface="EB Garamond"/>
              <a:ea typeface="EB Garamond"/>
              <a:cs typeface="EB Garamond"/>
              <a:sym typeface="EB Garamond"/>
            </a:endParaRPr>
          </a:p>
          <a:p>
            <a:pPr marL="0" lvl="0" indent="0" algn="l" rtl="0">
              <a:spcBef>
                <a:spcPts val="0"/>
              </a:spcBef>
              <a:spcAft>
                <a:spcPts val="0"/>
              </a:spcAft>
              <a:buNone/>
            </a:pPr>
            <a:r>
              <a:rPr lang="en">
                <a:latin typeface="EB Garamond"/>
                <a:ea typeface="EB Garamond"/>
                <a:cs typeface="EB Garamond"/>
                <a:sym typeface="EB Garamond"/>
              </a:rPr>
              <a:t>Age of defendant  at date of incident, </a:t>
            </a:r>
            <a:endParaRPr>
              <a:latin typeface="EB Garamond"/>
              <a:ea typeface="EB Garamond"/>
              <a:cs typeface="EB Garamond"/>
              <a:sym typeface="EB Garamond"/>
            </a:endParaRPr>
          </a:p>
          <a:p>
            <a:pPr marL="0" lvl="0" indent="0" algn="l" rtl="0">
              <a:spcBef>
                <a:spcPts val="0"/>
              </a:spcBef>
              <a:spcAft>
                <a:spcPts val="0"/>
              </a:spcAft>
              <a:buNone/>
            </a:pPr>
            <a:r>
              <a:rPr lang="en">
                <a:latin typeface="EB Garamond"/>
                <a:ea typeface="EB Garamond"/>
                <a:cs typeface="EB Garamond"/>
                <a:sym typeface="EB Garamond"/>
              </a:rPr>
              <a:t>as recorded by law enforcement or </a:t>
            </a:r>
            <a:endParaRPr>
              <a:latin typeface="EB Garamond"/>
              <a:ea typeface="EB Garamond"/>
              <a:cs typeface="EB Garamond"/>
              <a:sym typeface="EB Garamond"/>
            </a:endParaRPr>
          </a:p>
          <a:p>
            <a:pPr marL="0" lvl="0" indent="0" algn="l" rtl="0">
              <a:spcBef>
                <a:spcPts val="0"/>
              </a:spcBef>
              <a:spcAft>
                <a:spcPts val="0"/>
              </a:spcAft>
              <a:buNone/>
            </a:pPr>
            <a:r>
              <a:rPr lang="en">
                <a:latin typeface="EB Garamond"/>
                <a:ea typeface="EB Garamond"/>
                <a:cs typeface="EB Garamond"/>
                <a:sym typeface="EB Garamond"/>
              </a:rPr>
              <a:t>self-reported by defendant </a:t>
            </a:r>
            <a:endParaRPr>
              <a:latin typeface="EB Garamond"/>
              <a:ea typeface="EB Garamond"/>
              <a:cs typeface="EB Garamond"/>
              <a:sym typeface="EB Garamond"/>
            </a:endParaRPr>
          </a:p>
        </p:txBody>
      </p:sp>
      <p:pic>
        <p:nvPicPr>
          <p:cNvPr id="344" name="Google Shape;344;p42"/>
          <p:cNvPicPr preferRelativeResize="0"/>
          <p:nvPr/>
        </p:nvPicPr>
        <p:blipFill>
          <a:blip r:embed="rId5">
            <a:alphaModFix/>
          </a:blip>
          <a:stretch>
            <a:fillRect/>
          </a:stretch>
        </p:blipFill>
        <p:spPr>
          <a:xfrm>
            <a:off x="223875" y="1300300"/>
            <a:ext cx="4692075" cy="2794550"/>
          </a:xfrm>
          <a:prstGeom prst="rect">
            <a:avLst/>
          </a:prstGeom>
          <a:noFill/>
          <a:ln>
            <a:noFill/>
          </a:ln>
        </p:spPr>
      </p:pic>
      <p:sp>
        <p:nvSpPr>
          <p:cNvPr id="345" name="Google Shape;345;p42"/>
          <p:cNvSpPr/>
          <p:nvPr/>
        </p:nvSpPr>
        <p:spPr>
          <a:xfrm>
            <a:off x="107677" y="4544775"/>
            <a:ext cx="3722100" cy="3381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 sz="1100">
                <a:solidFill>
                  <a:srgbClr val="0E0E0E"/>
                </a:solidFill>
                <a:latin typeface="Yeseva One"/>
                <a:ea typeface="Yeseva One"/>
                <a:cs typeface="Yeseva One"/>
                <a:sym typeface="Yeseva One"/>
              </a:rPr>
              <a:t>Older defendants are less likely to be sent to prison</a:t>
            </a:r>
            <a:endParaRPr sz="1100">
              <a:solidFill>
                <a:schemeClr val="dk1"/>
              </a:solidFill>
              <a:latin typeface="Calibri"/>
              <a:ea typeface="Calibri"/>
              <a:cs typeface="Calibri"/>
              <a:sym typeface="Calibri"/>
            </a:endParaRPr>
          </a:p>
        </p:txBody>
      </p:sp>
      <p:sp>
        <p:nvSpPr>
          <p:cNvPr id="346" name="Google Shape;346;p42"/>
          <p:cNvSpPr/>
          <p:nvPr/>
        </p:nvSpPr>
        <p:spPr>
          <a:xfrm>
            <a:off x="5588625" y="2033950"/>
            <a:ext cx="747300" cy="1866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347" name="Google Shape;347;p42"/>
          <p:cNvSpPr/>
          <p:nvPr/>
        </p:nvSpPr>
        <p:spPr>
          <a:xfrm>
            <a:off x="1585575" y="3908250"/>
            <a:ext cx="1092600" cy="1866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348" name="Google Shape;348;p42"/>
          <p:cNvSpPr/>
          <p:nvPr/>
        </p:nvSpPr>
        <p:spPr>
          <a:xfrm>
            <a:off x="5788325" y="442700"/>
            <a:ext cx="1831800" cy="3381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pic>
        <p:nvPicPr>
          <p:cNvPr id="354" name="Google Shape;354;p43" descr="preencoded.png"/>
          <p:cNvPicPr preferRelativeResize="0"/>
          <p:nvPr/>
        </p:nvPicPr>
        <p:blipFill rotWithShape="1">
          <a:blip r:embed="rId3">
            <a:alphaModFix/>
          </a:blip>
          <a:srcRect/>
          <a:stretch/>
        </p:blipFill>
        <p:spPr>
          <a:xfrm>
            <a:off x="107677" y="177004"/>
            <a:ext cx="1092484" cy="971425"/>
          </a:xfrm>
          <a:prstGeom prst="rect">
            <a:avLst/>
          </a:prstGeom>
          <a:noFill/>
          <a:ln>
            <a:noFill/>
          </a:ln>
        </p:spPr>
      </p:pic>
      <p:sp>
        <p:nvSpPr>
          <p:cNvPr id="355" name="Google Shape;355;p43"/>
          <p:cNvSpPr/>
          <p:nvPr/>
        </p:nvSpPr>
        <p:spPr>
          <a:xfrm>
            <a:off x="1200143" y="366953"/>
            <a:ext cx="3028800" cy="3381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 sz="2300">
                <a:solidFill>
                  <a:srgbClr val="0E0E0E"/>
                </a:solidFill>
                <a:latin typeface="Yeseva One"/>
                <a:ea typeface="Yeseva One"/>
                <a:cs typeface="Yeseva One"/>
                <a:sym typeface="Yeseva One"/>
              </a:rPr>
              <a:t>Chosen Models</a:t>
            </a:r>
            <a:endParaRPr sz="2300">
              <a:solidFill>
                <a:schemeClr val="dk1"/>
              </a:solidFill>
              <a:latin typeface="Calibri"/>
              <a:ea typeface="Calibri"/>
              <a:cs typeface="Calibri"/>
              <a:sym typeface="Calibri"/>
            </a:endParaRPr>
          </a:p>
        </p:txBody>
      </p:sp>
      <p:sp>
        <p:nvSpPr>
          <p:cNvPr id="356" name="Google Shape;356;p43"/>
          <p:cNvSpPr/>
          <p:nvPr/>
        </p:nvSpPr>
        <p:spPr>
          <a:xfrm>
            <a:off x="1327643" y="833635"/>
            <a:ext cx="3028800" cy="338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chemeClr val="dk1"/>
              </a:buClr>
              <a:buFont typeface="Arial"/>
              <a:buNone/>
            </a:pPr>
            <a:r>
              <a:rPr lang="en" sz="1600">
                <a:solidFill>
                  <a:srgbClr val="0E0E0E"/>
                </a:solidFill>
                <a:latin typeface="Yeseva One"/>
                <a:ea typeface="Yeseva One"/>
                <a:cs typeface="Yeseva One"/>
                <a:sym typeface="Yeseva One"/>
              </a:rPr>
              <a:t>lightgbm</a:t>
            </a:r>
            <a:endParaRPr sz="1600">
              <a:solidFill>
                <a:schemeClr val="dk1"/>
              </a:solidFill>
              <a:latin typeface="Calibri"/>
              <a:ea typeface="Calibri"/>
              <a:cs typeface="Calibri"/>
              <a:sym typeface="Calibri"/>
            </a:endParaRPr>
          </a:p>
        </p:txBody>
      </p:sp>
      <p:pic>
        <p:nvPicPr>
          <p:cNvPr id="357" name="Google Shape;357;p43"/>
          <p:cNvPicPr preferRelativeResize="0"/>
          <p:nvPr/>
        </p:nvPicPr>
        <p:blipFill>
          <a:blip r:embed="rId4">
            <a:alphaModFix/>
          </a:blip>
          <a:stretch>
            <a:fillRect/>
          </a:stretch>
        </p:blipFill>
        <p:spPr>
          <a:xfrm>
            <a:off x="152400" y="1324135"/>
            <a:ext cx="5534025" cy="3438525"/>
          </a:xfrm>
          <a:prstGeom prst="rect">
            <a:avLst/>
          </a:prstGeom>
          <a:noFill/>
          <a:ln>
            <a:noFill/>
          </a:ln>
        </p:spPr>
      </p:pic>
      <p:cxnSp>
        <p:nvCxnSpPr>
          <p:cNvPr id="358" name="Google Shape;358;p43"/>
          <p:cNvCxnSpPr/>
          <p:nvPr/>
        </p:nvCxnSpPr>
        <p:spPr>
          <a:xfrm rot="10800000">
            <a:off x="2416475" y="1958075"/>
            <a:ext cx="391200" cy="0"/>
          </a:xfrm>
          <a:prstGeom prst="straightConnector1">
            <a:avLst/>
          </a:prstGeom>
          <a:noFill/>
          <a:ln w="9525" cap="flat" cmpd="sng">
            <a:solidFill>
              <a:schemeClr val="dk2"/>
            </a:solidFill>
            <a:prstDash val="solid"/>
            <a:round/>
            <a:headEnd type="none" w="med" len="med"/>
            <a:tailEnd type="triangle" w="med" len="med"/>
          </a:ln>
        </p:spPr>
      </p:cxnSp>
      <p:sp>
        <p:nvSpPr>
          <p:cNvPr id="359" name="Google Shape;359;p43"/>
          <p:cNvSpPr txBox="1"/>
          <p:nvPr/>
        </p:nvSpPr>
        <p:spPr>
          <a:xfrm>
            <a:off x="2740600" y="1733125"/>
            <a:ext cx="1755600" cy="338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chemeClr val="dk1"/>
                </a:solidFill>
                <a:latin typeface="EB Garamond"/>
                <a:ea typeface="EB Garamond"/>
                <a:cs typeface="EB Garamond"/>
                <a:sym typeface="EB Garamond"/>
              </a:rPr>
              <a:t>8 charges</a:t>
            </a:r>
            <a:endParaRPr sz="1600">
              <a:solidFill>
                <a:schemeClr val="dk1"/>
              </a:solidFill>
              <a:latin typeface="EB Garamond"/>
              <a:ea typeface="EB Garamond"/>
              <a:cs typeface="EB Garamond"/>
              <a:sym typeface="EB Garamond"/>
            </a:endParaRPr>
          </a:p>
        </p:txBody>
      </p:sp>
      <p:cxnSp>
        <p:nvCxnSpPr>
          <p:cNvPr id="360" name="Google Shape;360;p43"/>
          <p:cNvCxnSpPr/>
          <p:nvPr/>
        </p:nvCxnSpPr>
        <p:spPr>
          <a:xfrm rot="10800000">
            <a:off x="2645638" y="3031613"/>
            <a:ext cx="391200" cy="0"/>
          </a:xfrm>
          <a:prstGeom prst="straightConnector1">
            <a:avLst/>
          </a:prstGeom>
          <a:noFill/>
          <a:ln w="9525" cap="flat" cmpd="sng">
            <a:solidFill>
              <a:schemeClr val="dk2"/>
            </a:solidFill>
            <a:prstDash val="solid"/>
            <a:round/>
            <a:headEnd type="none" w="med" len="med"/>
            <a:tailEnd type="triangle" w="med" len="med"/>
          </a:ln>
        </p:spPr>
      </p:cxnSp>
      <p:sp>
        <p:nvSpPr>
          <p:cNvPr id="361" name="Google Shape;361;p43"/>
          <p:cNvSpPr txBox="1"/>
          <p:nvPr/>
        </p:nvSpPr>
        <p:spPr>
          <a:xfrm>
            <a:off x="2969763" y="2806663"/>
            <a:ext cx="1755600" cy="338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chemeClr val="dk1"/>
                </a:solidFill>
                <a:latin typeface="EB Garamond"/>
                <a:ea typeface="EB Garamond"/>
                <a:cs typeface="EB Garamond"/>
                <a:sym typeface="EB Garamond"/>
              </a:rPr>
              <a:t>31 years old</a:t>
            </a:r>
            <a:endParaRPr sz="1600">
              <a:solidFill>
                <a:schemeClr val="dk1"/>
              </a:solidFill>
              <a:latin typeface="EB Garamond"/>
              <a:ea typeface="EB Garamond"/>
              <a:cs typeface="EB Garamond"/>
              <a:sym typeface="EB Garamond"/>
            </a:endParaRPr>
          </a:p>
        </p:txBody>
      </p:sp>
      <p:cxnSp>
        <p:nvCxnSpPr>
          <p:cNvPr id="362" name="Google Shape;362;p43"/>
          <p:cNvCxnSpPr/>
          <p:nvPr/>
        </p:nvCxnSpPr>
        <p:spPr>
          <a:xfrm rot="10800000">
            <a:off x="2492275" y="4105175"/>
            <a:ext cx="391200" cy="0"/>
          </a:xfrm>
          <a:prstGeom prst="straightConnector1">
            <a:avLst/>
          </a:prstGeom>
          <a:noFill/>
          <a:ln w="9525" cap="flat" cmpd="sng">
            <a:solidFill>
              <a:schemeClr val="dk2"/>
            </a:solidFill>
            <a:prstDash val="solid"/>
            <a:round/>
            <a:headEnd type="none" w="med" len="med"/>
            <a:tailEnd type="triangle" w="med" len="med"/>
          </a:ln>
        </p:spPr>
      </p:cxnSp>
      <p:sp>
        <p:nvSpPr>
          <p:cNvPr id="363" name="Google Shape;363;p43"/>
          <p:cNvSpPr txBox="1"/>
          <p:nvPr/>
        </p:nvSpPr>
        <p:spPr>
          <a:xfrm>
            <a:off x="2816400" y="3880225"/>
            <a:ext cx="1755600" cy="338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chemeClr val="dk1"/>
                </a:solidFill>
                <a:latin typeface="EB Garamond"/>
                <a:ea typeface="EB Garamond"/>
                <a:cs typeface="EB Garamond"/>
                <a:sym typeface="EB Garamond"/>
              </a:rPr>
              <a:t>2 months</a:t>
            </a:r>
            <a:endParaRPr sz="1600">
              <a:solidFill>
                <a:schemeClr val="dk1"/>
              </a:solidFill>
              <a:latin typeface="EB Garamond"/>
              <a:ea typeface="EB Garamond"/>
              <a:cs typeface="EB Garamond"/>
              <a:sym typeface="EB Garamond"/>
            </a:endParaRPr>
          </a:p>
        </p:txBody>
      </p:sp>
      <p:pic>
        <p:nvPicPr>
          <p:cNvPr id="364" name="Google Shape;364;p43"/>
          <p:cNvPicPr preferRelativeResize="0"/>
          <p:nvPr/>
        </p:nvPicPr>
        <p:blipFill>
          <a:blip r:embed="rId5">
            <a:alphaModFix/>
          </a:blip>
          <a:stretch>
            <a:fillRect/>
          </a:stretch>
        </p:blipFill>
        <p:spPr>
          <a:xfrm>
            <a:off x="5233950" y="2741593"/>
            <a:ext cx="3693450" cy="20210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sp>
        <p:nvSpPr>
          <p:cNvPr id="370" name="Google Shape;370;p44"/>
          <p:cNvSpPr/>
          <p:nvPr/>
        </p:nvSpPr>
        <p:spPr>
          <a:xfrm rot="3413509">
            <a:off x="1335495" y="1693566"/>
            <a:ext cx="12469666" cy="4467258"/>
          </a:xfrm>
          <a:prstGeom prst="rtTriangle">
            <a:avLst/>
          </a:prstGeom>
          <a:solidFill>
            <a:srgbClr val="12454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371" name="Google Shape;371;p44"/>
          <p:cNvSpPr/>
          <p:nvPr/>
        </p:nvSpPr>
        <p:spPr>
          <a:xfrm rot="7644136">
            <a:off x="-780204" y="2647874"/>
            <a:ext cx="12469558" cy="4467254"/>
          </a:xfrm>
          <a:prstGeom prst="rtTriangle">
            <a:avLst/>
          </a:prstGeom>
          <a:solidFill>
            <a:srgbClr val="12454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372" name="Google Shape;372;p44"/>
          <p:cNvSpPr/>
          <p:nvPr/>
        </p:nvSpPr>
        <p:spPr>
          <a:xfrm>
            <a:off x="4670865" y="209385"/>
            <a:ext cx="4757700" cy="2042700"/>
          </a:xfrm>
          <a:prstGeom prst="rect">
            <a:avLst/>
          </a:prstGeom>
          <a:solidFill>
            <a:srgbClr val="124548"/>
          </a:solidFill>
          <a:ln>
            <a:noFill/>
          </a:ln>
        </p:spPr>
        <p:txBody>
          <a:bodyPr spcFirstLastPara="1" wrap="square" lIns="34275" tIns="34275" rIns="34275" bIns="34275" anchor="ctr" anchorCtr="0">
            <a:noAutofit/>
          </a:bodyPr>
          <a:lstStyle/>
          <a:p>
            <a:pPr marL="0" marR="0" lvl="0" indent="0" algn="l" rtl="0">
              <a:spcBef>
                <a:spcPts val="0"/>
              </a:spcBef>
              <a:spcAft>
                <a:spcPts val="0"/>
              </a:spcAft>
              <a:buNone/>
            </a:pPr>
            <a:endParaRPr sz="700">
              <a:solidFill>
                <a:schemeClr val="dk1"/>
              </a:solidFill>
              <a:latin typeface="Calibri"/>
              <a:ea typeface="Calibri"/>
              <a:cs typeface="Calibri"/>
              <a:sym typeface="Calibri"/>
            </a:endParaRPr>
          </a:p>
        </p:txBody>
      </p:sp>
      <p:sp>
        <p:nvSpPr>
          <p:cNvPr id="373" name="Google Shape;373;p44"/>
          <p:cNvSpPr/>
          <p:nvPr/>
        </p:nvSpPr>
        <p:spPr>
          <a:xfrm>
            <a:off x="8762955" y="3943172"/>
            <a:ext cx="380998" cy="1199994"/>
          </a:xfrm>
          <a:prstGeom prst="rect">
            <a:avLst/>
          </a:prstGeom>
          <a:noFill/>
          <a:ln>
            <a:noFill/>
          </a:ln>
        </p:spPr>
        <p:txBody>
          <a:bodyPr spcFirstLastPara="1" wrap="square" lIns="34275" tIns="34275" rIns="34275" bIns="34275" anchor="ctr" anchorCtr="0">
            <a:noAutofit/>
          </a:bodyPr>
          <a:lstStyle/>
          <a:p>
            <a:pPr marL="0" marR="0" lvl="0" indent="0" algn="l" rtl="0">
              <a:spcBef>
                <a:spcPts val="0"/>
              </a:spcBef>
              <a:spcAft>
                <a:spcPts val="0"/>
              </a:spcAft>
              <a:buNone/>
            </a:pPr>
            <a:endParaRPr sz="700">
              <a:solidFill>
                <a:schemeClr val="dk1"/>
              </a:solidFill>
              <a:latin typeface="Calibri"/>
              <a:ea typeface="Calibri"/>
              <a:cs typeface="Calibri"/>
              <a:sym typeface="Calibri"/>
            </a:endParaRPr>
          </a:p>
        </p:txBody>
      </p:sp>
      <p:sp>
        <p:nvSpPr>
          <p:cNvPr id="374" name="Google Shape;374;p44"/>
          <p:cNvSpPr/>
          <p:nvPr/>
        </p:nvSpPr>
        <p:spPr>
          <a:xfrm>
            <a:off x="244000" y="343375"/>
            <a:ext cx="2748600" cy="11439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 sz="3600">
                <a:solidFill>
                  <a:srgbClr val="272727"/>
                </a:solidFill>
                <a:latin typeface="Yeseva One"/>
                <a:ea typeface="Yeseva One"/>
                <a:cs typeface="Yeseva One"/>
                <a:sym typeface="Yeseva One"/>
              </a:rPr>
              <a:t>Future Extensions</a:t>
            </a:r>
            <a:endParaRPr sz="3600">
              <a:solidFill>
                <a:srgbClr val="272727"/>
              </a:solidFill>
              <a:latin typeface="Yeseva One"/>
              <a:ea typeface="Yeseva One"/>
              <a:cs typeface="Yeseva One"/>
              <a:sym typeface="Yeseva One"/>
            </a:endParaRPr>
          </a:p>
        </p:txBody>
      </p:sp>
      <p:sp>
        <p:nvSpPr>
          <p:cNvPr id="375" name="Google Shape;375;p44"/>
          <p:cNvSpPr/>
          <p:nvPr/>
        </p:nvSpPr>
        <p:spPr>
          <a:xfrm>
            <a:off x="721946" y="1928898"/>
            <a:ext cx="2114400" cy="1652400"/>
          </a:xfrm>
          <a:prstGeom prst="rect">
            <a:avLst/>
          </a:prstGeom>
          <a:noFill/>
          <a:ln>
            <a:noFill/>
          </a:ln>
        </p:spPr>
        <p:txBody>
          <a:bodyPr spcFirstLastPara="1" wrap="square" lIns="34275" tIns="34275" rIns="34275" bIns="34275" anchor="ctr" anchorCtr="0">
            <a:noAutofit/>
          </a:bodyPr>
          <a:lstStyle/>
          <a:p>
            <a:pPr marL="0" marR="0" lvl="0" indent="0" algn="l" rtl="0">
              <a:spcBef>
                <a:spcPts val="0"/>
              </a:spcBef>
              <a:spcAft>
                <a:spcPts val="0"/>
              </a:spcAft>
              <a:buNone/>
            </a:pPr>
            <a:endParaRPr sz="700">
              <a:solidFill>
                <a:schemeClr val="dk1"/>
              </a:solidFill>
              <a:latin typeface="Calibri"/>
              <a:ea typeface="Calibri"/>
              <a:cs typeface="Calibri"/>
              <a:sym typeface="Calibri"/>
            </a:endParaRPr>
          </a:p>
        </p:txBody>
      </p:sp>
      <p:pic>
        <p:nvPicPr>
          <p:cNvPr id="376" name="Google Shape;376;p44" descr="preencoded.png"/>
          <p:cNvPicPr preferRelativeResize="0"/>
          <p:nvPr/>
        </p:nvPicPr>
        <p:blipFill rotWithShape="1">
          <a:blip r:embed="rId3">
            <a:alphaModFix/>
          </a:blip>
          <a:srcRect/>
          <a:stretch/>
        </p:blipFill>
        <p:spPr>
          <a:xfrm>
            <a:off x="169359" y="1795748"/>
            <a:ext cx="666317" cy="609521"/>
          </a:xfrm>
          <a:prstGeom prst="rect">
            <a:avLst/>
          </a:prstGeom>
          <a:noFill/>
          <a:ln>
            <a:noFill/>
          </a:ln>
        </p:spPr>
      </p:pic>
      <p:sp>
        <p:nvSpPr>
          <p:cNvPr id="377" name="Google Shape;377;p44"/>
          <p:cNvSpPr/>
          <p:nvPr/>
        </p:nvSpPr>
        <p:spPr>
          <a:xfrm>
            <a:off x="819146" y="3695554"/>
            <a:ext cx="2114539" cy="928567"/>
          </a:xfrm>
          <a:prstGeom prst="rect">
            <a:avLst/>
          </a:prstGeom>
          <a:noFill/>
          <a:ln>
            <a:noFill/>
          </a:ln>
        </p:spPr>
        <p:txBody>
          <a:bodyPr spcFirstLastPara="1" wrap="square" lIns="34275" tIns="34275" rIns="34275" bIns="34275" anchor="ctr" anchorCtr="0">
            <a:noAutofit/>
          </a:bodyPr>
          <a:lstStyle/>
          <a:p>
            <a:pPr marL="0" marR="0" lvl="0" indent="0" algn="l" rtl="0">
              <a:spcBef>
                <a:spcPts val="0"/>
              </a:spcBef>
              <a:spcAft>
                <a:spcPts val="0"/>
              </a:spcAft>
              <a:buNone/>
            </a:pPr>
            <a:endParaRPr sz="700">
              <a:solidFill>
                <a:schemeClr val="dk1"/>
              </a:solidFill>
              <a:latin typeface="Calibri"/>
              <a:ea typeface="Calibri"/>
              <a:cs typeface="Calibri"/>
              <a:sym typeface="Calibri"/>
            </a:endParaRPr>
          </a:p>
        </p:txBody>
      </p:sp>
      <p:sp>
        <p:nvSpPr>
          <p:cNvPr id="378" name="Google Shape;378;p44"/>
          <p:cNvSpPr/>
          <p:nvPr/>
        </p:nvSpPr>
        <p:spPr>
          <a:xfrm>
            <a:off x="1042721" y="1883204"/>
            <a:ext cx="2165400" cy="9795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 sz="1200">
                <a:solidFill>
                  <a:srgbClr val="0E0E0E"/>
                </a:solidFill>
                <a:latin typeface="Inter"/>
                <a:ea typeface="Inter"/>
                <a:cs typeface="Inter"/>
                <a:sym typeface="Inter"/>
              </a:rPr>
              <a:t>Better understanding of and use of publicly available data</a:t>
            </a:r>
            <a:endParaRPr sz="1200">
              <a:solidFill>
                <a:schemeClr val="dk1"/>
              </a:solidFill>
              <a:latin typeface="Calibri"/>
              <a:ea typeface="Calibri"/>
              <a:cs typeface="Calibri"/>
              <a:sym typeface="Calibri"/>
            </a:endParaRPr>
          </a:p>
        </p:txBody>
      </p:sp>
      <p:sp>
        <p:nvSpPr>
          <p:cNvPr id="379" name="Google Shape;379;p44"/>
          <p:cNvSpPr/>
          <p:nvPr/>
        </p:nvSpPr>
        <p:spPr>
          <a:xfrm>
            <a:off x="3514708" y="2971748"/>
            <a:ext cx="2114400" cy="1652400"/>
          </a:xfrm>
          <a:prstGeom prst="rect">
            <a:avLst/>
          </a:prstGeom>
          <a:noFill/>
          <a:ln>
            <a:noFill/>
          </a:ln>
        </p:spPr>
        <p:txBody>
          <a:bodyPr spcFirstLastPara="1" wrap="square" lIns="34275" tIns="34275" rIns="34275" bIns="34275" anchor="ctr" anchorCtr="0">
            <a:noAutofit/>
          </a:bodyPr>
          <a:lstStyle/>
          <a:p>
            <a:pPr marL="0" marR="0" lvl="0" indent="0" algn="l" rtl="0">
              <a:spcBef>
                <a:spcPts val="0"/>
              </a:spcBef>
              <a:spcAft>
                <a:spcPts val="0"/>
              </a:spcAft>
              <a:buNone/>
            </a:pPr>
            <a:endParaRPr sz="700">
              <a:solidFill>
                <a:schemeClr val="dk1"/>
              </a:solidFill>
              <a:latin typeface="Calibri"/>
              <a:ea typeface="Calibri"/>
              <a:cs typeface="Calibri"/>
              <a:sym typeface="Calibri"/>
            </a:endParaRPr>
          </a:p>
        </p:txBody>
      </p:sp>
      <p:pic>
        <p:nvPicPr>
          <p:cNvPr id="380" name="Google Shape;380;p44" descr="preencoded.png"/>
          <p:cNvPicPr preferRelativeResize="0"/>
          <p:nvPr/>
        </p:nvPicPr>
        <p:blipFill rotWithShape="1">
          <a:blip r:embed="rId4">
            <a:alphaModFix/>
          </a:blip>
          <a:srcRect/>
          <a:stretch/>
        </p:blipFill>
        <p:spPr>
          <a:xfrm>
            <a:off x="235882" y="2901161"/>
            <a:ext cx="688550" cy="609521"/>
          </a:xfrm>
          <a:prstGeom prst="rect">
            <a:avLst/>
          </a:prstGeom>
          <a:noFill/>
          <a:ln>
            <a:noFill/>
          </a:ln>
        </p:spPr>
      </p:pic>
      <p:sp>
        <p:nvSpPr>
          <p:cNvPr id="381" name="Google Shape;381;p44"/>
          <p:cNvSpPr/>
          <p:nvPr/>
        </p:nvSpPr>
        <p:spPr>
          <a:xfrm>
            <a:off x="3514708" y="3695554"/>
            <a:ext cx="2114400" cy="928500"/>
          </a:xfrm>
          <a:prstGeom prst="rect">
            <a:avLst/>
          </a:prstGeom>
          <a:noFill/>
          <a:ln>
            <a:noFill/>
          </a:ln>
        </p:spPr>
        <p:txBody>
          <a:bodyPr spcFirstLastPara="1" wrap="square" lIns="34275" tIns="34275" rIns="34275" bIns="34275" anchor="ctr" anchorCtr="0">
            <a:noAutofit/>
          </a:bodyPr>
          <a:lstStyle/>
          <a:p>
            <a:pPr marL="0" marR="0" lvl="0" indent="0" algn="l" rtl="0">
              <a:spcBef>
                <a:spcPts val="0"/>
              </a:spcBef>
              <a:spcAft>
                <a:spcPts val="0"/>
              </a:spcAft>
              <a:buNone/>
            </a:pPr>
            <a:endParaRPr sz="700">
              <a:solidFill>
                <a:schemeClr val="dk1"/>
              </a:solidFill>
              <a:latin typeface="Calibri"/>
              <a:ea typeface="Calibri"/>
              <a:cs typeface="Calibri"/>
              <a:sym typeface="Calibri"/>
            </a:endParaRPr>
          </a:p>
        </p:txBody>
      </p:sp>
      <p:sp>
        <p:nvSpPr>
          <p:cNvPr id="382" name="Google Shape;382;p44"/>
          <p:cNvSpPr/>
          <p:nvPr/>
        </p:nvSpPr>
        <p:spPr>
          <a:xfrm>
            <a:off x="1042725" y="3034619"/>
            <a:ext cx="2165400" cy="3135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 sz="1200">
                <a:solidFill>
                  <a:srgbClr val="0E0E0E"/>
                </a:solidFill>
                <a:latin typeface="Inter"/>
                <a:ea typeface="Inter"/>
                <a:cs typeface="Inter"/>
                <a:sym typeface="Inter"/>
              </a:rPr>
              <a:t>Expansion of data sources</a:t>
            </a:r>
            <a:endParaRPr sz="1200">
              <a:solidFill>
                <a:schemeClr val="dk1"/>
              </a:solidFill>
              <a:latin typeface="Calibri"/>
              <a:ea typeface="Calibri"/>
              <a:cs typeface="Calibri"/>
              <a:sym typeface="Calibri"/>
            </a:endParaRPr>
          </a:p>
        </p:txBody>
      </p:sp>
      <p:sp>
        <p:nvSpPr>
          <p:cNvPr id="383" name="Google Shape;383;p44"/>
          <p:cNvSpPr/>
          <p:nvPr/>
        </p:nvSpPr>
        <p:spPr>
          <a:xfrm>
            <a:off x="6210269" y="2971748"/>
            <a:ext cx="2114400" cy="1652400"/>
          </a:xfrm>
          <a:prstGeom prst="rect">
            <a:avLst/>
          </a:prstGeom>
          <a:noFill/>
          <a:ln>
            <a:noFill/>
          </a:ln>
        </p:spPr>
        <p:txBody>
          <a:bodyPr spcFirstLastPara="1" wrap="square" lIns="34275" tIns="34275" rIns="34275" bIns="34275" anchor="ctr" anchorCtr="0">
            <a:noAutofit/>
          </a:bodyPr>
          <a:lstStyle/>
          <a:p>
            <a:pPr marL="0" marR="0" lvl="0" indent="0" algn="l" rtl="0">
              <a:spcBef>
                <a:spcPts val="0"/>
              </a:spcBef>
              <a:spcAft>
                <a:spcPts val="0"/>
              </a:spcAft>
              <a:buNone/>
            </a:pPr>
            <a:endParaRPr sz="700">
              <a:solidFill>
                <a:schemeClr val="dk1"/>
              </a:solidFill>
              <a:latin typeface="Calibri"/>
              <a:ea typeface="Calibri"/>
              <a:cs typeface="Calibri"/>
              <a:sym typeface="Calibri"/>
            </a:endParaRPr>
          </a:p>
        </p:txBody>
      </p:sp>
      <p:pic>
        <p:nvPicPr>
          <p:cNvPr id="384" name="Google Shape;384;p44" descr="preencoded.png"/>
          <p:cNvPicPr preferRelativeResize="0"/>
          <p:nvPr/>
        </p:nvPicPr>
        <p:blipFill rotWithShape="1">
          <a:blip r:embed="rId5">
            <a:alphaModFix/>
          </a:blip>
          <a:srcRect/>
          <a:stretch/>
        </p:blipFill>
        <p:spPr>
          <a:xfrm>
            <a:off x="243993" y="3943173"/>
            <a:ext cx="672310" cy="609521"/>
          </a:xfrm>
          <a:prstGeom prst="rect">
            <a:avLst/>
          </a:prstGeom>
          <a:noFill/>
          <a:ln>
            <a:noFill/>
          </a:ln>
        </p:spPr>
      </p:pic>
      <p:sp>
        <p:nvSpPr>
          <p:cNvPr id="385" name="Google Shape;385;p44"/>
          <p:cNvSpPr/>
          <p:nvPr/>
        </p:nvSpPr>
        <p:spPr>
          <a:xfrm>
            <a:off x="6210269" y="3695554"/>
            <a:ext cx="2114539" cy="928567"/>
          </a:xfrm>
          <a:prstGeom prst="rect">
            <a:avLst/>
          </a:prstGeom>
          <a:noFill/>
          <a:ln>
            <a:noFill/>
          </a:ln>
        </p:spPr>
        <p:txBody>
          <a:bodyPr spcFirstLastPara="1" wrap="square" lIns="34275" tIns="34275" rIns="34275" bIns="34275" anchor="ctr" anchorCtr="0">
            <a:noAutofit/>
          </a:bodyPr>
          <a:lstStyle/>
          <a:p>
            <a:pPr marL="0" marR="0" lvl="0" indent="0" algn="l" rtl="0">
              <a:spcBef>
                <a:spcPts val="0"/>
              </a:spcBef>
              <a:spcAft>
                <a:spcPts val="0"/>
              </a:spcAft>
              <a:buNone/>
            </a:pPr>
            <a:endParaRPr sz="700">
              <a:solidFill>
                <a:schemeClr val="dk1"/>
              </a:solidFill>
              <a:latin typeface="Calibri"/>
              <a:ea typeface="Calibri"/>
              <a:cs typeface="Calibri"/>
              <a:sym typeface="Calibri"/>
            </a:endParaRPr>
          </a:p>
        </p:txBody>
      </p:sp>
      <p:sp>
        <p:nvSpPr>
          <p:cNvPr id="386" name="Google Shape;386;p44"/>
          <p:cNvSpPr/>
          <p:nvPr/>
        </p:nvSpPr>
        <p:spPr>
          <a:xfrm>
            <a:off x="1042725" y="4022927"/>
            <a:ext cx="2165400" cy="4500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 sz="1200">
                <a:solidFill>
                  <a:srgbClr val="0E0E0E"/>
                </a:solidFill>
                <a:latin typeface="Inter"/>
                <a:ea typeface="Inter"/>
                <a:cs typeface="Inter"/>
                <a:sym typeface="Inter"/>
              </a:rPr>
              <a:t>Application to more steps of the case process</a:t>
            </a:r>
            <a:endParaRPr sz="1200">
              <a:solidFill>
                <a:schemeClr val="dk1"/>
              </a:solidFill>
              <a:latin typeface="Calibri"/>
              <a:ea typeface="Calibri"/>
              <a:cs typeface="Calibri"/>
              <a:sym typeface="Calibri"/>
            </a:endParaRPr>
          </a:p>
        </p:txBody>
      </p:sp>
      <p:sp>
        <p:nvSpPr>
          <p:cNvPr id="387" name="Google Shape;387;p44"/>
          <p:cNvSpPr/>
          <p:nvPr/>
        </p:nvSpPr>
        <p:spPr>
          <a:xfrm>
            <a:off x="4260475" y="1487275"/>
            <a:ext cx="5266800" cy="4470900"/>
          </a:xfrm>
          <a:prstGeom prst="rect">
            <a:avLst/>
          </a:prstGeom>
          <a:solidFill>
            <a:srgbClr val="12454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cxnSp>
        <p:nvCxnSpPr>
          <p:cNvPr id="388" name="Google Shape;388;p44"/>
          <p:cNvCxnSpPr/>
          <p:nvPr/>
        </p:nvCxnSpPr>
        <p:spPr>
          <a:xfrm rot="10800000" flipH="1">
            <a:off x="2441500" y="2849225"/>
            <a:ext cx="1769400" cy="2304000"/>
          </a:xfrm>
          <a:prstGeom prst="straightConnector1">
            <a:avLst/>
          </a:prstGeom>
          <a:noFill/>
          <a:ln w="38100" cap="flat" cmpd="sng">
            <a:solidFill>
              <a:srgbClr val="E39748"/>
            </a:solidFill>
            <a:prstDash val="solid"/>
            <a:round/>
            <a:headEnd type="none" w="med" len="med"/>
            <a:tailEnd type="none" w="med" len="med"/>
          </a:ln>
        </p:spPr>
      </p:cxnSp>
      <p:cxnSp>
        <p:nvCxnSpPr>
          <p:cNvPr id="389" name="Google Shape;389;p44"/>
          <p:cNvCxnSpPr>
            <a:endCxn id="370" idx="2"/>
          </p:cNvCxnSpPr>
          <p:nvPr/>
        </p:nvCxnSpPr>
        <p:spPr>
          <a:xfrm rot="10800000">
            <a:off x="2293777" y="-75255"/>
            <a:ext cx="1917000" cy="2948100"/>
          </a:xfrm>
          <a:prstGeom prst="straightConnector1">
            <a:avLst/>
          </a:prstGeom>
          <a:noFill/>
          <a:ln w="38100" cap="flat" cmpd="sng">
            <a:solidFill>
              <a:srgbClr val="E39748"/>
            </a:solidFill>
            <a:prstDash val="solid"/>
            <a:round/>
            <a:headEnd type="none" w="med" len="med"/>
            <a:tailEnd type="none" w="med" len="med"/>
          </a:ln>
        </p:spPr>
      </p:cxnSp>
      <p:sp>
        <p:nvSpPr>
          <p:cNvPr id="390" name="Google Shape;390;p44"/>
          <p:cNvSpPr/>
          <p:nvPr/>
        </p:nvSpPr>
        <p:spPr>
          <a:xfrm>
            <a:off x="4894750" y="876300"/>
            <a:ext cx="4249200" cy="3112500"/>
          </a:xfrm>
          <a:prstGeom prst="cloudCallout">
            <a:avLst>
              <a:gd name="adj1" fmla="val -59916"/>
              <a:gd name="adj2" fmla="val 14022"/>
            </a:avLst>
          </a:prstGeom>
          <a:solidFill>
            <a:srgbClr val="E39748"/>
          </a:solidFill>
          <a:ln>
            <a:noFill/>
          </a:ln>
        </p:spPr>
        <p:txBody>
          <a:bodyPr spcFirstLastPara="1" wrap="square" lIns="91425" tIns="91425" rIns="91425" bIns="91425" anchor="ctr" anchorCtr="0">
            <a:noAutofit/>
          </a:bodyPr>
          <a:lstStyle/>
          <a:p>
            <a:pPr marL="457200" lvl="0" indent="-361950" algn="l" rtl="0">
              <a:spcBef>
                <a:spcPts val="0"/>
              </a:spcBef>
              <a:spcAft>
                <a:spcPts val="0"/>
              </a:spcAft>
              <a:buClr>
                <a:schemeClr val="dk1"/>
              </a:buClr>
              <a:buSzPts val="2100"/>
              <a:buFont typeface="Calibri"/>
              <a:buChar char="●"/>
            </a:pPr>
            <a:r>
              <a:rPr lang="en" sz="2100">
                <a:solidFill>
                  <a:schemeClr val="dk1"/>
                </a:solidFill>
                <a:latin typeface="Calibri"/>
                <a:ea typeface="Calibri"/>
                <a:cs typeface="Calibri"/>
                <a:sym typeface="Calibri"/>
              </a:rPr>
              <a:t>Our feature importance results are logical</a:t>
            </a:r>
            <a:endParaRPr sz="210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endParaRPr sz="2100">
              <a:solidFill>
                <a:schemeClr val="dk1"/>
              </a:solidFill>
              <a:latin typeface="Calibri"/>
              <a:ea typeface="Calibri"/>
              <a:cs typeface="Calibri"/>
              <a:sym typeface="Calibri"/>
            </a:endParaRPr>
          </a:p>
          <a:p>
            <a:pPr marL="457200" lvl="0" indent="-361950" algn="l" rtl="0">
              <a:spcBef>
                <a:spcPts val="0"/>
              </a:spcBef>
              <a:spcAft>
                <a:spcPts val="0"/>
              </a:spcAft>
              <a:buClr>
                <a:schemeClr val="dk1"/>
              </a:buClr>
              <a:buSzPts val="2100"/>
              <a:buFont typeface="Calibri"/>
              <a:buChar char="●"/>
            </a:pPr>
            <a:r>
              <a:rPr lang="en" sz="2100">
                <a:solidFill>
                  <a:schemeClr val="dk1"/>
                </a:solidFill>
                <a:latin typeface="Calibri"/>
                <a:ea typeface="Calibri"/>
                <a:cs typeface="Calibri"/>
                <a:sym typeface="Calibri"/>
              </a:rPr>
              <a:t>Our model is generalizable,</a:t>
            </a:r>
            <a:endParaRPr sz="2100">
              <a:solidFill>
                <a:schemeClr val="dk1"/>
              </a:solidFill>
              <a:latin typeface="Calibri"/>
              <a:ea typeface="Calibri"/>
              <a:cs typeface="Calibri"/>
              <a:sym typeface="Calibri"/>
            </a:endParaRPr>
          </a:p>
          <a:p>
            <a:pPr marL="0" lvl="0" indent="457200" algn="l" rtl="0">
              <a:spcBef>
                <a:spcPts val="0"/>
              </a:spcBef>
              <a:spcAft>
                <a:spcPts val="0"/>
              </a:spcAft>
              <a:buNone/>
            </a:pPr>
            <a:r>
              <a:rPr lang="en" sz="2100">
                <a:solidFill>
                  <a:schemeClr val="dk1"/>
                </a:solidFill>
                <a:latin typeface="Calibri"/>
                <a:ea typeface="Calibri"/>
                <a:cs typeface="Calibri"/>
                <a:sym typeface="Calibri"/>
              </a:rPr>
              <a:t>and customizable!</a:t>
            </a:r>
            <a:endParaRPr>
              <a:solidFill>
                <a:schemeClr val="dk1"/>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pic>
        <p:nvPicPr>
          <p:cNvPr id="142" name="Google Shape;142;p27" descr="preencoded.png"/>
          <p:cNvPicPr preferRelativeResize="0"/>
          <p:nvPr/>
        </p:nvPicPr>
        <p:blipFill rotWithShape="1">
          <a:blip r:embed="rId3">
            <a:alphaModFix/>
          </a:blip>
          <a:srcRect/>
          <a:stretch/>
        </p:blipFill>
        <p:spPr>
          <a:xfrm>
            <a:off x="0" y="335"/>
            <a:ext cx="9143952" cy="5142830"/>
          </a:xfrm>
          <a:prstGeom prst="rect">
            <a:avLst/>
          </a:prstGeom>
          <a:noFill/>
          <a:ln>
            <a:noFill/>
          </a:ln>
        </p:spPr>
      </p:pic>
      <p:sp>
        <p:nvSpPr>
          <p:cNvPr id="143" name="Google Shape;143;p27"/>
          <p:cNvSpPr/>
          <p:nvPr/>
        </p:nvSpPr>
        <p:spPr>
          <a:xfrm>
            <a:off x="2490775" y="335"/>
            <a:ext cx="4167166" cy="5142830"/>
          </a:xfrm>
          <a:prstGeom prst="rect">
            <a:avLst/>
          </a:prstGeom>
          <a:solidFill>
            <a:srgbClr val="124548"/>
          </a:solidFill>
          <a:ln>
            <a:noFill/>
          </a:ln>
        </p:spPr>
        <p:txBody>
          <a:bodyPr spcFirstLastPara="1" wrap="square" lIns="34275" tIns="34275" rIns="34275" bIns="34275" anchor="ctr" anchorCtr="0">
            <a:noAutofit/>
          </a:bodyPr>
          <a:lstStyle/>
          <a:p>
            <a:pPr marL="0" marR="0" lvl="0" indent="0" algn="l" rtl="0">
              <a:spcBef>
                <a:spcPts val="0"/>
              </a:spcBef>
              <a:spcAft>
                <a:spcPts val="0"/>
              </a:spcAft>
              <a:buNone/>
            </a:pPr>
            <a:endParaRPr sz="700">
              <a:solidFill>
                <a:schemeClr val="dk1"/>
              </a:solidFill>
              <a:latin typeface="Calibri"/>
              <a:ea typeface="Calibri"/>
              <a:cs typeface="Calibri"/>
              <a:sym typeface="Calibri"/>
            </a:endParaRPr>
          </a:p>
        </p:txBody>
      </p:sp>
      <p:sp>
        <p:nvSpPr>
          <p:cNvPr id="144" name="Google Shape;144;p27"/>
          <p:cNvSpPr/>
          <p:nvPr/>
        </p:nvSpPr>
        <p:spPr>
          <a:xfrm>
            <a:off x="8762955" y="3943172"/>
            <a:ext cx="380998" cy="1199994"/>
          </a:xfrm>
          <a:prstGeom prst="rect">
            <a:avLst/>
          </a:prstGeom>
          <a:noFill/>
          <a:ln>
            <a:noFill/>
          </a:ln>
        </p:spPr>
        <p:txBody>
          <a:bodyPr spcFirstLastPara="1" wrap="square" lIns="34275" tIns="34275" rIns="34275" bIns="34275" anchor="ctr" anchorCtr="0">
            <a:noAutofit/>
          </a:bodyPr>
          <a:lstStyle/>
          <a:p>
            <a:pPr marL="0" marR="0" lvl="0" indent="0" algn="l" rtl="0">
              <a:spcBef>
                <a:spcPts val="0"/>
              </a:spcBef>
              <a:spcAft>
                <a:spcPts val="0"/>
              </a:spcAft>
              <a:buNone/>
            </a:pPr>
            <a:endParaRPr sz="700">
              <a:solidFill>
                <a:schemeClr val="dk1"/>
              </a:solidFill>
              <a:latin typeface="Calibri"/>
              <a:ea typeface="Calibri"/>
              <a:cs typeface="Calibri"/>
              <a:sym typeface="Calibri"/>
            </a:endParaRPr>
          </a:p>
        </p:txBody>
      </p:sp>
      <p:sp>
        <p:nvSpPr>
          <p:cNvPr id="145" name="Google Shape;145;p27"/>
          <p:cNvSpPr/>
          <p:nvPr/>
        </p:nvSpPr>
        <p:spPr>
          <a:xfrm>
            <a:off x="2490775" y="730490"/>
            <a:ext cx="4167166" cy="1134914"/>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 sz="6000">
                <a:solidFill>
                  <a:srgbClr val="FFFFFF"/>
                </a:solidFill>
                <a:latin typeface="Yeseva One"/>
                <a:ea typeface="Yeseva One"/>
                <a:cs typeface="Yeseva One"/>
                <a:sym typeface="Yeseva One"/>
              </a:rPr>
              <a:t>Summary</a:t>
            </a:r>
            <a:endParaRPr sz="6000">
              <a:solidFill>
                <a:schemeClr val="dk1"/>
              </a:solidFill>
              <a:latin typeface="Calibri"/>
              <a:ea typeface="Calibri"/>
              <a:cs typeface="Calibri"/>
              <a:sym typeface="Calibri"/>
            </a:endParaRPr>
          </a:p>
        </p:txBody>
      </p:sp>
      <p:sp>
        <p:nvSpPr>
          <p:cNvPr id="146" name="Google Shape;146;p27"/>
          <p:cNvSpPr/>
          <p:nvPr/>
        </p:nvSpPr>
        <p:spPr>
          <a:xfrm>
            <a:off x="2612950" y="1790600"/>
            <a:ext cx="3951600" cy="2243100"/>
          </a:xfrm>
          <a:prstGeom prst="rect">
            <a:avLst/>
          </a:prstGeom>
          <a:noFill/>
          <a:ln>
            <a:noFill/>
          </a:ln>
        </p:spPr>
        <p:txBody>
          <a:bodyPr spcFirstLastPara="1" wrap="square" lIns="0" tIns="0" rIns="0" bIns="0" anchor="t" anchorCtr="0">
            <a:noAutofit/>
          </a:bodyPr>
          <a:lstStyle/>
          <a:p>
            <a:pPr marL="0" marR="0" lvl="0" indent="0" algn="ctr" rtl="0">
              <a:lnSpc>
                <a:spcPct val="150000"/>
              </a:lnSpc>
              <a:spcBef>
                <a:spcPts val="0"/>
              </a:spcBef>
              <a:spcAft>
                <a:spcPts val="0"/>
              </a:spcAft>
              <a:buNone/>
            </a:pPr>
            <a:r>
              <a:rPr lang="en" sz="1200">
                <a:solidFill>
                  <a:srgbClr val="FFFFFF"/>
                </a:solidFill>
                <a:latin typeface="Inter"/>
                <a:ea typeface="Inter"/>
                <a:cs typeface="Inter"/>
                <a:sym typeface="Inter"/>
              </a:rPr>
              <a:t>A Predictive model built to refine decision-making within the justice system. By harnessing data, we’re trying to revolutionize how we approach justice, aiming for a more informed and equitable outcome.</a:t>
            </a:r>
            <a:endParaRPr sz="1100"/>
          </a:p>
          <a:p>
            <a:pPr marL="0" marR="0" lvl="0" indent="0" algn="ctr" rtl="0">
              <a:lnSpc>
                <a:spcPct val="150000"/>
              </a:lnSpc>
              <a:spcBef>
                <a:spcPts val="0"/>
              </a:spcBef>
              <a:spcAft>
                <a:spcPts val="0"/>
              </a:spcAft>
              <a:buNone/>
            </a:pPr>
            <a:r>
              <a:rPr lang="en" sz="1200">
                <a:solidFill>
                  <a:srgbClr val="FFFFFF"/>
                </a:solidFill>
                <a:latin typeface="Inter"/>
                <a:ea typeface="Inter"/>
                <a:cs typeface="Inter"/>
                <a:sym typeface="Inter"/>
              </a:rPr>
              <a:t>                 </a:t>
            </a:r>
            <a:endParaRPr sz="1100"/>
          </a:p>
          <a:p>
            <a:pPr marL="0" marR="0" lvl="0" indent="0" algn="l" rtl="0">
              <a:lnSpc>
                <a:spcPct val="150000"/>
              </a:lnSpc>
              <a:spcBef>
                <a:spcPts val="0"/>
              </a:spcBef>
              <a:spcAft>
                <a:spcPts val="0"/>
              </a:spcAft>
              <a:buNone/>
            </a:pPr>
            <a:r>
              <a:rPr lang="en" sz="1200">
                <a:solidFill>
                  <a:srgbClr val="FFFFFF"/>
                </a:solidFill>
                <a:latin typeface="Inter"/>
                <a:ea typeface="Inter"/>
                <a:cs typeface="Inter"/>
                <a:sym typeface="Inter"/>
              </a:rPr>
              <a:t>         Accuracy: ~70%</a:t>
            </a:r>
            <a:endParaRPr sz="1100"/>
          </a:p>
          <a:p>
            <a:pPr marL="0" marR="0" lvl="0" indent="0" algn="ctr" rtl="0">
              <a:lnSpc>
                <a:spcPct val="150000"/>
              </a:lnSpc>
              <a:spcBef>
                <a:spcPts val="0"/>
              </a:spcBef>
              <a:spcAft>
                <a:spcPts val="0"/>
              </a:spcAft>
              <a:buNone/>
            </a:pPr>
            <a:r>
              <a:rPr lang="en" sz="1200">
                <a:solidFill>
                  <a:srgbClr val="FFFFFF"/>
                </a:solidFill>
                <a:latin typeface="Inter"/>
                <a:ea typeface="Inter"/>
                <a:cs typeface="Inter"/>
                <a:sym typeface="Inter"/>
              </a:rPr>
              <a:t>        </a:t>
            </a:r>
            <a:endParaRPr sz="1200">
              <a:solidFill>
                <a:schemeClr val="dk1"/>
              </a:solidFill>
              <a:latin typeface="Calibri"/>
              <a:ea typeface="Calibri"/>
              <a:cs typeface="Calibri"/>
              <a:sym typeface="Calibri"/>
            </a:endParaRPr>
          </a:p>
        </p:txBody>
      </p:sp>
      <p:pic>
        <p:nvPicPr>
          <p:cNvPr id="147" name="Google Shape;147;p27" descr="Badge Tick1 outline"/>
          <p:cNvPicPr preferRelativeResize="0"/>
          <p:nvPr/>
        </p:nvPicPr>
        <p:blipFill rotWithShape="1">
          <a:blip r:embed="rId4">
            <a:alphaModFix/>
          </a:blip>
          <a:srcRect/>
          <a:stretch/>
        </p:blipFill>
        <p:spPr>
          <a:xfrm>
            <a:off x="2551760" y="3109661"/>
            <a:ext cx="336084" cy="336084"/>
          </a:xfrm>
          <a:prstGeom prst="rect">
            <a:avLst/>
          </a:prstGeom>
          <a:noFill/>
          <a:ln>
            <a:noFill/>
          </a:ln>
        </p:spPr>
      </p:pic>
      <p:pic>
        <p:nvPicPr>
          <p:cNvPr id="148" name="Google Shape;148;p27" descr="Clipboard Checked with solid fill"/>
          <p:cNvPicPr preferRelativeResize="0"/>
          <p:nvPr/>
        </p:nvPicPr>
        <p:blipFill rotWithShape="1">
          <a:blip r:embed="rId5">
            <a:alphaModFix/>
          </a:blip>
          <a:srcRect/>
          <a:stretch/>
        </p:blipFill>
        <p:spPr>
          <a:xfrm>
            <a:off x="2548373" y="4033647"/>
            <a:ext cx="342855" cy="342855"/>
          </a:xfrm>
          <a:prstGeom prst="rect">
            <a:avLst/>
          </a:prstGeom>
          <a:noFill/>
          <a:ln>
            <a:noFill/>
          </a:ln>
        </p:spPr>
      </p:pic>
      <p:sp>
        <p:nvSpPr>
          <p:cNvPr id="149" name="Google Shape;149;p27"/>
          <p:cNvSpPr txBox="1"/>
          <p:nvPr/>
        </p:nvSpPr>
        <p:spPr>
          <a:xfrm>
            <a:off x="2920027" y="3655665"/>
            <a:ext cx="3709115" cy="1143005"/>
          </a:xfrm>
          <a:prstGeom prst="rect">
            <a:avLst/>
          </a:prstGeom>
          <a:noFill/>
          <a:ln>
            <a:noFill/>
          </a:ln>
        </p:spPr>
        <p:txBody>
          <a:bodyPr spcFirstLastPara="1" wrap="square" lIns="68575" tIns="34275" rIns="68575" bIns="34275" anchor="t" anchorCtr="0">
            <a:spAutoFit/>
          </a:bodyPr>
          <a:lstStyle/>
          <a:p>
            <a:pPr marL="0" marR="0" lvl="0" indent="0" algn="l" rtl="0">
              <a:lnSpc>
                <a:spcPct val="150000"/>
              </a:lnSpc>
              <a:spcBef>
                <a:spcPts val="0"/>
              </a:spcBef>
              <a:spcAft>
                <a:spcPts val="0"/>
              </a:spcAft>
              <a:buNone/>
            </a:pPr>
            <a:r>
              <a:rPr lang="en" sz="1200">
                <a:solidFill>
                  <a:srgbClr val="FFFFFF"/>
                </a:solidFill>
                <a:latin typeface="Inter"/>
                <a:ea typeface="Inter"/>
                <a:cs typeface="Inter"/>
                <a:sym typeface="Inter"/>
              </a:rPr>
              <a:t>Use Cases: </a:t>
            </a:r>
            <a:endParaRPr sz="1100"/>
          </a:p>
          <a:p>
            <a:pPr marL="0" marR="0" lvl="0" indent="0" algn="just" rtl="0">
              <a:lnSpc>
                <a:spcPct val="150000"/>
              </a:lnSpc>
              <a:spcBef>
                <a:spcPts val="0"/>
              </a:spcBef>
              <a:spcAft>
                <a:spcPts val="0"/>
              </a:spcAft>
              <a:buNone/>
            </a:pPr>
            <a:r>
              <a:rPr lang="en" sz="1200">
                <a:solidFill>
                  <a:srgbClr val="FFFFFF"/>
                </a:solidFill>
                <a:latin typeface="Inter"/>
                <a:ea typeface="Inter"/>
                <a:cs typeface="Inter"/>
                <a:sym typeface="Inter"/>
              </a:rPr>
              <a:t>Case Prioritization, Resource Allocation, Risk Assessment, Policy-Making, Crime Prevention, Sentencing Guidelines </a:t>
            </a:r>
            <a:endParaRPr sz="1200">
              <a:solidFill>
                <a:srgbClr val="FFFFFF"/>
              </a:solidFill>
              <a:latin typeface="Inter"/>
              <a:ea typeface="Inter"/>
              <a:cs typeface="Inter"/>
              <a:sym typeface="Inter"/>
            </a:endParaRPr>
          </a:p>
        </p:txBody>
      </p:sp>
      <p:pic>
        <p:nvPicPr>
          <p:cNvPr id="150" name="Google Shape;150;p27"/>
          <p:cNvPicPr preferRelativeResize="0"/>
          <p:nvPr/>
        </p:nvPicPr>
        <p:blipFill>
          <a:blip r:embed="rId6">
            <a:alphaModFix/>
          </a:blip>
          <a:stretch>
            <a:fillRect/>
          </a:stretch>
        </p:blipFill>
        <p:spPr>
          <a:xfrm>
            <a:off x="2281450" y="336"/>
            <a:ext cx="238125" cy="5142850"/>
          </a:xfrm>
          <a:prstGeom prst="rect">
            <a:avLst/>
          </a:prstGeom>
          <a:noFill/>
          <a:ln>
            <a:noFill/>
          </a:ln>
        </p:spPr>
      </p:pic>
      <p:pic>
        <p:nvPicPr>
          <p:cNvPr id="151" name="Google Shape;151;p27"/>
          <p:cNvPicPr preferRelativeResize="0"/>
          <p:nvPr/>
        </p:nvPicPr>
        <p:blipFill>
          <a:blip r:embed="rId6">
            <a:alphaModFix/>
          </a:blip>
          <a:stretch>
            <a:fillRect/>
          </a:stretch>
        </p:blipFill>
        <p:spPr>
          <a:xfrm>
            <a:off x="6629150" y="336"/>
            <a:ext cx="238125" cy="514285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grpSp>
        <p:nvGrpSpPr>
          <p:cNvPr id="396" name="Google Shape;396;p45"/>
          <p:cNvGrpSpPr/>
          <p:nvPr/>
        </p:nvGrpSpPr>
        <p:grpSpPr>
          <a:xfrm>
            <a:off x="-4587575" y="-2515455"/>
            <a:ext cx="12953702" cy="13706555"/>
            <a:chOff x="-5222575" y="-2531330"/>
            <a:chExt cx="12953702" cy="13706555"/>
          </a:xfrm>
        </p:grpSpPr>
        <p:grpSp>
          <p:nvGrpSpPr>
            <p:cNvPr id="397" name="Google Shape;397;p45"/>
            <p:cNvGrpSpPr/>
            <p:nvPr/>
          </p:nvGrpSpPr>
          <p:grpSpPr>
            <a:xfrm flipH="1">
              <a:off x="-5222575" y="-2531330"/>
              <a:ext cx="12953702" cy="13706555"/>
              <a:chOff x="-106825" y="-2515455"/>
              <a:chExt cx="12953702" cy="13706555"/>
            </a:xfrm>
          </p:grpSpPr>
          <p:sp>
            <p:nvSpPr>
              <p:cNvPr id="398" name="Google Shape;398;p45"/>
              <p:cNvSpPr/>
              <p:nvPr/>
            </p:nvSpPr>
            <p:spPr>
              <a:xfrm rot="3413509">
                <a:off x="1335495" y="1693566"/>
                <a:ext cx="12469666" cy="4467258"/>
              </a:xfrm>
              <a:prstGeom prst="rtTriangle">
                <a:avLst/>
              </a:prstGeom>
              <a:solidFill>
                <a:srgbClr val="12454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399" name="Google Shape;399;p45"/>
              <p:cNvSpPr/>
              <p:nvPr/>
            </p:nvSpPr>
            <p:spPr>
              <a:xfrm rot="7644136">
                <a:off x="-780204" y="2647874"/>
                <a:ext cx="12469558" cy="4467254"/>
              </a:xfrm>
              <a:prstGeom prst="rtTriangle">
                <a:avLst/>
              </a:prstGeom>
              <a:solidFill>
                <a:srgbClr val="12454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400" name="Google Shape;400;p45"/>
              <p:cNvSpPr/>
              <p:nvPr/>
            </p:nvSpPr>
            <p:spPr>
              <a:xfrm>
                <a:off x="4670865" y="209385"/>
                <a:ext cx="4757700" cy="2042700"/>
              </a:xfrm>
              <a:prstGeom prst="rect">
                <a:avLst/>
              </a:prstGeom>
              <a:solidFill>
                <a:srgbClr val="124548"/>
              </a:solidFill>
              <a:ln>
                <a:noFill/>
              </a:ln>
            </p:spPr>
            <p:txBody>
              <a:bodyPr spcFirstLastPara="1" wrap="square" lIns="34275" tIns="34275" rIns="34275" bIns="34275" anchor="ctr" anchorCtr="0">
                <a:noAutofit/>
              </a:bodyPr>
              <a:lstStyle/>
              <a:p>
                <a:pPr marL="0" marR="0" lvl="0" indent="0" algn="l" rtl="0">
                  <a:spcBef>
                    <a:spcPts val="0"/>
                  </a:spcBef>
                  <a:spcAft>
                    <a:spcPts val="0"/>
                  </a:spcAft>
                  <a:buNone/>
                </a:pPr>
                <a:endParaRPr sz="700">
                  <a:solidFill>
                    <a:schemeClr val="dk1"/>
                  </a:solidFill>
                  <a:latin typeface="Calibri"/>
                  <a:ea typeface="Calibri"/>
                  <a:cs typeface="Calibri"/>
                  <a:sym typeface="Calibri"/>
                </a:endParaRPr>
              </a:p>
            </p:txBody>
          </p:sp>
          <p:sp>
            <p:nvSpPr>
              <p:cNvPr id="401" name="Google Shape;401;p45"/>
              <p:cNvSpPr/>
              <p:nvPr/>
            </p:nvSpPr>
            <p:spPr>
              <a:xfrm>
                <a:off x="8762955" y="3943172"/>
                <a:ext cx="381000" cy="1200000"/>
              </a:xfrm>
              <a:prstGeom prst="rect">
                <a:avLst/>
              </a:prstGeom>
              <a:noFill/>
              <a:ln>
                <a:noFill/>
              </a:ln>
            </p:spPr>
            <p:txBody>
              <a:bodyPr spcFirstLastPara="1" wrap="square" lIns="34275" tIns="34275" rIns="34275" bIns="34275" anchor="ctr" anchorCtr="0">
                <a:noAutofit/>
              </a:bodyPr>
              <a:lstStyle/>
              <a:p>
                <a:pPr marL="0" marR="0" lvl="0" indent="0" algn="l" rtl="0">
                  <a:spcBef>
                    <a:spcPts val="0"/>
                  </a:spcBef>
                  <a:spcAft>
                    <a:spcPts val="0"/>
                  </a:spcAft>
                  <a:buNone/>
                </a:pPr>
                <a:endParaRPr sz="700">
                  <a:solidFill>
                    <a:schemeClr val="dk1"/>
                  </a:solidFill>
                  <a:latin typeface="Calibri"/>
                  <a:ea typeface="Calibri"/>
                  <a:cs typeface="Calibri"/>
                  <a:sym typeface="Calibri"/>
                </a:endParaRPr>
              </a:p>
            </p:txBody>
          </p:sp>
          <p:sp>
            <p:nvSpPr>
              <p:cNvPr id="402" name="Google Shape;402;p45"/>
              <p:cNvSpPr/>
              <p:nvPr/>
            </p:nvSpPr>
            <p:spPr>
              <a:xfrm>
                <a:off x="819146" y="3695554"/>
                <a:ext cx="2114400" cy="928500"/>
              </a:xfrm>
              <a:prstGeom prst="rect">
                <a:avLst/>
              </a:prstGeom>
              <a:noFill/>
              <a:ln>
                <a:noFill/>
              </a:ln>
            </p:spPr>
            <p:txBody>
              <a:bodyPr spcFirstLastPara="1" wrap="square" lIns="34275" tIns="34275" rIns="34275" bIns="34275" anchor="ctr" anchorCtr="0">
                <a:noAutofit/>
              </a:bodyPr>
              <a:lstStyle/>
              <a:p>
                <a:pPr marL="0" marR="0" lvl="0" indent="0" algn="l" rtl="0">
                  <a:spcBef>
                    <a:spcPts val="0"/>
                  </a:spcBef>
                  <a:spcAft>
                    <a:spcPts val="0"/>
                  </a:spcAft>
                  <a:buNone/>
                </a:pPr>
                <a:endParaRPr sz="700">
                  <a:solidFill>
                    <a:schemeClr val="dk1"/>
                  </a:solidFill>
                  <a:latin typeface="Calibri"/>
                  <a:ea typeface="Calibri"/>
                  <a:cs typeface="Calibri"/>
                  <a:sym typeface="Calibri"/>
                </a:endParaRPr>
              </a:p>
            </p:txBody>
          </p:sp>
          <p:sp>
            <p:nvSpPr>
              <p:cNvPr id="403" name="Google Shape;403;p45"/>
              <p:cNvSpPr/>
              <p:nvPr/>
            </p:nvSpPr>
            <p:spPr>
              <a:xfrm>
                <a:off x="3514708" y="2971748"/>
                <a:ext cx="2114400" cy="1652400"/>
              </a:xfrm>
              <a:prstGeom prst="rect">
                <a:avLst/>
              </a:prstGeom>
              <a:noFill/>
              <a:ln>
                <a:noFill/>
              </a:ln>
            </p:spPr>
            <p:txBody>
              <a:bodyPr spcFirstLastPara="1" wrap="square" lIns="34275" tIns="34275" rIns="34275" bIns="34275" anchor="ctr" anchorCtr="0">
                <a:noAutofit/>
              </a:bodyPr>
              <a:lstStyle/>
              <a:p>
                <a:pPr marL="0" marR="0" lvl="0" indent="0" algn="l" rtl="0">
                  <a:spcBef>
                    <a:spcPts val="0"/>
                  </a:spcBef>
                  <a:spcAft>
                    <a:spcPts val="0"/>
                  </a:spcAft>
                  <a:buNone/>
                </a:pPr>
                <a:endParaRPr sz="700">
                  <a:solidFill>
                    <a:schemeClr val="dk1"/>
                  </a:solidFill>
                  <a:latin typeface="Calibri"/>
                  <a:ea typeface="Calibri"/>
                  <a:cs typeface="Calibri"/>
                  <a:sym typeface="Calibri"/>
                </a:endParaRPr>
              </a:p>
            </p:txBody>
          </p:sp>
          <p:sp>
            <p:nvSpPr>
              <p:cNvPr id="404" name="Google Shape;404;p45"/>
              <p:cNvSpPr/>
              <p:nvPr/>
            </p:nvSpPr>
            <p:spPr>
              <a:xfrm>
                <a:off x="3514708" y="3695554"/>
                <a:ext cx="2114400" cy="928500"/>
              </a:xfrm>
              <a:prstGeom prst="rect">
                <a:avLst/>
              </a:prstGeom>
              <a:noFill/>
              <a:ln>
                <a:noFill/>
              </a:ln>
            </p:spPr>
            <p:txBody>
              <a:bodyPr spcFirstLastPara="1" wrap="square" lIns="34275" tIns="34275" rIns="34275" bIns="34275" anchor="ctr" anchorCtr="0">
                <a:noAutofit/>
              </a:bodyPr>
              <a:lstStyle/>
              <a:p>
                <a:pPr marL="0" marR="0" lvl="0" indent="0" algn="l" rtl="0">
                  <a:spcBef>
                    <a:spcPts val="0"/>
                  </a:spcBef>
                  <a:spcAft>
                    <a:spcPts val="0"/>
                  </a:spcAft>
                  <a:buNone/>
                </a:pPr>
                <a:endParaRPr sz="700">
                  <a:solidFill>
                    <a:schemeClr val="dk1"/>
                  </a:solidFill>
                  <a:latin typeface="Calibri"/>
                  <a:ea typeface="Calibri"/>
                  <a:cs typeface="Calibri"/>
                  <a:sym typeface="Calibri"/>
                </a:endParaRPr>
              </a:p>
            </p:txBody>
          </p:sp>
          <p:sp>
            <p:nvSpPr>
              <p:cNvPr id="405" name="Google Shape;405;p45"/>
              <p:cNvSpPr/>
              <p:nvPr/>
            </p:nvSpPr>
            <p:spPr>
              <a:xfrm>
                <a:off x="6210269" y="2971748"/>
                <a:ext cx="2114400" cy="1652400"/>
              </a:xfrm>
              <a:prstGeom prst="rect">
                <a:avLst/>
              </a:prstGeom>
              <a:noFill/>
              <a:ln>
                <a:noFill/>
              </a:ln>
            </p:spPr>
            <p:txBody>
              <a:bodyPr spcFirstLastPara="1" wrap="square" lIns="34275" tIns="34275" rIns="34275" bIns="34275" anchor="ctr" anchorCtr="0">
                <a:noAutofit/>
              </a:bodyPr>
              <a:lstStyle/>
              <a:p>
                <a:pPr marL="0" marR="0" lvl="0" indent="0" algn="l" rtl="0">
                  <a:spcBef>
                    <a:spcPts val="0"/>
                  </a:spcBef>
                  <a:spcAft>
                    <a:spcPts val="0"/>
                  </a:spcAft>
                  <a:buNone/>
                </a:pPr>
                <a:endParaRPr sz="700">
                  <a:solidFill>
                    <a:schemeClr val="dk1"/>
                  </a:solidFill>
                  <a:latin typeface="Calibri"/>
                  <a:ea typeface="Calibri"/>
                  <a:cs typeface="Calibri"/>
                  <a:sym typeface="Calibri"/>
                </a:endParaRPr>
              </a:p>
            </p:txBody>
          </p:sp>
          <p:sp>
            <p:nvSpPr>
              <p:cNvPr id="406" name="Google Shape;406;p45"/>
              <p:cNvSpPr/>
              <p:nvPr/>
            </p:nvSpPr>
            <p:spPr>
              <a:xfrm>
                <a:off x="6210269" y="3695554"/>
                <a:ext cx="2114400" cy="928500"/>
              </a:xfrm>
              <a:prstGeom prst="rect">
                <a:avLst/>
              </a:prstGeom>
              <a:noFill/>
              <a:ln>
                <a:noFill/>
              </a:ln>
            </p:spPr>
            <p:txBody>
              <a:bodyPr spcFirstLastPara="1" wrap="square" lIns="34275" tIns="34275" rIns="34275" bIns="34275" anchor="ctr" anchorCtr="0">
                <a:noAutofit/>
              </a:bodyPr>
              <a:lstStyle/>
              <a:p>
                <a:pPr marL="0" marR="0" lvl="0" indent="0" algn="l" rtl="0">
                  <a:spcBef>
                    <a:spcPts val="0"/>
                  </a:spcBef>
                  <a:spcAft>
                    <a:spcPts val="0"/>
                  </a:spcAft>
                  <a:buNone/>
                </a:pPr>
                <a:endParaRPr sz="700">
                  <a:solidFill>
                    <a:schemeClr val="dk1"/>
                  </a:solidFill>
                  <a:latin typeface="Calibri"/>
                  <a:ea typeface="Calibri"/>
                  <a:cs typeface="Calibri"/>
                  <a:sym typeface="Calibri"/>
                </a:endParaRPr>
              </a:p>
            </p:txBody>
          </p:sp>
          <p:sp>
            <p:nvSpPr>
              <p:cNvPr id="407" name="Google Shape;407;p45"/>
              <p:cNvSpPr/>
              <p:nvPr/>
            </p:nvSpPr>
            <p:spPr>
              <a:xfrm>
                <a:off x="4260475" y="1487275"/>
                <a:ext cx="5266800" cy="4470900"/>
              </a:xfrm>
              <a:prstGeom prst="rect">
                <a:avLst/>
              </a:prstGeom>
              <a:solidFill>
                <a:srgbClr val="12454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cxnSp>
            <p:nvCxnSpPr>
              <p:cNvPr id="408" name="Google Shape;408;p45"/>
              <p:cNvCxnSpPr/>
              <p:nvPr/>
            </p:nvCxnSpPr>
            <p:spPr>
              <a:xfrm rot="10800000" flipH="1">
                <a:off x="2441500" y="2849225"/>
                <a:ext cx="1769400" cy="2304000"/>
              </a:xfrm>
              <a:prstGeom prst="straightConnector1">
                <a:avLst/>
              </a:prstGeom>
              <a:noFill/>
              <a:ln w="38100" cap="flat" cmpd="sng">
                <a:solidFill>
                  <a:srgbClr val="E39748"/>
                </a:solidFill>
                <a:prstDash val="solid"/>
                <a:round/>
                <a:headEnd type="none" w="med" len="med"/>
                <a:tailEnd type="none" w="med" len="med"/>
              </a:ln>
            </p:spPr>
          </p:cxnSp>
          <p:cxnSp>
            <p:nvCxnSpPr>
              <p:cNvPr id="409" name="Google Shape;409;p45"/>
              <p:cNvCxnSpPr>
                <a:endCxn id="398" idx="2"/>
              </p:cNvCxnSpPr>
              <p:nvPr/>
            </p:nvCxnSpPr>
            <p:spPr>
              <a:xfrm rot="10800000">
                <a:off x="2293777" y="-75255"/>
                <a:ext cx="1917000" cy="2948100"/>
              </a:xfrm>
              <a:prstGeom prst="straightConnector1">
                <a:avLst/>
              </a:prstGeom>
              <a:noFill/>
              <a:ln w="38100" cap="flat" cmpd="sng">
                <a:solidFill>
                  <a:srgbClr val="E39748"/>
                </a:solidFill>
                <a:prstDash val="solid"/>
                <a:round/>
                <a:headEnd type="none" w="med" len="med"/>
                <a:tailEnd type="none" w="med" len="med"/>
              </a:ln>
            </p:spPr>
          </p:cxnSp>
        </p:grpSp>
        <p:sp>
          <p:nvSpPr>
            <p:cNvPr id="410" name="Google Shape;410;p45"/>
            <p:cNvSpPr/>
            <p:nvPr/>
          </p:nvSpPr>
          <p:spPr>
            <a:xfrm>
              <a:off x="1863350" y="2413975"/>
              <a:ext cx="1451100" cy="6852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 sz="3600">
                  <a:solidFill>
                    <a:schemeClr val="lt1"/>
                  </a:solidFill>
                  <a:latin typeface="Yeseva One"/>
                  <a:ea typeface="Yeseva One"/>
                  <a:cs typeface="Yeseva One"/>
                  <a:sym typeface="Yeseva One"/>
                </a:rPr>
                <a:t>Thank</a:t>
              </a:r>
              <a:endParaRPr sz="3600">
                <a:solidFill>
                  <a:schemeClr val="lt1"/>
                </a:solidFill>
                <a:latin typeface="Yeseva One"/>
                <a:ea typeface="Yeseva One"/>
                <a:cs typeface="Yeseva One"/>
                <a:sym typeface="Yeseva One"/>
              </a:endParaRPr>
            </a:p>
          </p:txBody>
        </p:sp>
        <p:sp>
          <p:nvSpPr>
            <p:cNvPr id="411" name="Google Shape;411;p45"/>
            <p:cNvSpPr/>
            <p:nvPr/>
          </p:nvSpPr>
          <p:spPr>
            <a:xfrm>
              <a:off x="3701475" y="2413975"/>
              <a:ext cx="1451100" cy="6852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 sz="3600">
                  <a:solidFill>
                    <a:srgbClr val="272727"/>
                  </a:solidFill>
                  <a:latin typeface="Yeseva One"/>
                  <a:ea typeface="Yeseva One"/>
                  <a:cs typeface="Yeseva One"/>
                  <a:sym typeface="Yeseva One"/>
                </a:rPr>
                <a:t>You!</a:t>
              </a:r>
              <a:endParaRPr sz="3600">
                <a:solidFill>
                  <a:srgbClr val="272727"/>
                </a:solidFill>
                <a:latin typeface="Yeseva One"/>
                <a:ea typeface="Yeseva One"/>
                <a:cs typeface="Yeseva One"/>
                <a:sym typeface="Yeseva One"/>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pic>
        <p:nvPicPr>
          <p:cNvPr id="417" name="Google Shape;417;p46" descr="preencoded.png"/>
          <p:cNvPicPr preferRelativeResize="0"/>
          <p:nvPr/>
        </p:nvPicPr>
        <p:blipFill rotWithShape="1">
          <a:blip r:embed="rId3">
            <a:alphaModFix/>
          </a:blip>
          <a:srcRect/>
          <a:stretch/>
        </p:blipFill>
        <p:spPr>
          <a:xfrm>
            <a:off x="0" y="335"/>
            <a:ext cx="9143952" cy="5142830"/>
          </a:xfrm>
          <a:prstGeom prst="rect">
            <a:avLst/>
          </a:prstGeom>
          <a:noFill/>
          <a:ln>
            <a:noFill/>
          </a:ln>
        </p:spPr>
      </p:pic>
      <p:sp>
        <p:nvSpPr>
          <p:cNvPr id="418" name="Google Shape;418;p46"/>
          <p:cNvSpPr/>
          <p:nvPr/>
        </p:nvSpPr>
        <p:spPr>
          <a:xfrm>
            <a:off x="2490775" y="335"/>
            <a:ext cx="4167300" cy="5142900"/>
          </a:xfrm>
          <a:prstGeom prst="rect">
            <a:avLst/>
          </a:prstGeom>
          <a:solidFill>
            <a:srgbClr val="124548"/>
          </a:solidFill>
          <a:ln>
            <a:noFill/>
          </a:ln>
        </p:spPr>
        <p:txBody>
          <a:bodyPr spcFirstLastPara="1" wrap="square" lIns="34275" tIns="34275" rIns="34275" bIns="34275" anchor="ctr" anchorCtr="0">
            <a:noAutofit/>
          </a:bodyPr>
          <a:lstStyle/>
          <a:p>
            <a:pPr marL="0" marR="0" lvl="0" indent="0" algn="l" rtl="0">
              <a:spcBef>
                <a:spcPts val="0"/>
              </a:spcBef>
              <a:spcAft>
                <a:spcPts val="0"/>
              </a:spcAft>
              <a:buNone/>
            </a:pPr>
            <a:endParaRPr sz="700">
              <a:solidFill>
                <a:schemeClr val="dk1"/>
              </a:solidFill>
              <a:latin typeface="Calibri"/>
              <a:ea typeface="Calibri"/>
              <a:cs typeface="Calibri"/>
              <a:sym typeface="Calibri"/>
            </a:endParaRPr>
          </a:p>
        </p:txBody>
      </p:sp>
      <p:sp>
        <p:nvSpPr>
          <p:cNvPr id="419" name="Google Shape;419;p46"/>
          <p:cNvSpPr/>
          <p:nvPr/>
        </p:nvSpPr>
        <p:spPr>
          <a:xfrm>
            <a:off x="8762955" y="3943172"/>
            <a:ext cx="381000" cy="1200000"/>
          </a:xfrm>
          <a:prstGeom prst="rect">
            <a:avLst/>
          </a:prstGeom>
          <a:noFill/>
          <a:ln>
            <a:noFill/>
          </a:ln>
        </p:spPr>
        <p:txBody>
          <a:bodyPr spcFirstLastPara="1" wrap="square" lIns="34275" tIns="34275" rIns="34275" bIns="34275" anchor="ctr" anchorCtr="0">
            <a:noAutofit/>
          </a:bodyPr>
          <a:lstStyle/>
          <a:p>
            <a:pPr marL="0" marR="0" lvl="0" indent="0" algn="l" rtl="0">
              <a:spcBef>
                <a:spcPts val="0"/>
              </a:spcBef>
              <a:spcAft>
                <a:spcPts val="0"/>
              </a:spcAft>
              <a:buNone/>
            </a:pPr>
            <a:endParaRPr sz="700">
              <a:solidFill>
                <a:schemeClr val="dk1"/>
              </a:solidFill>
              <a:latin typeface="Calibri"/>
              <a:ea typeface="Calibri"/>
              <a:cs typeface="Calibri"/>
              <a:sym typeface="Calibri"/>
            </a:endParaRPr>
          </a:p>
        </p:txBody>
      </p:sp>
      <p:sp>
        <p:nvSpPr>
          <p:cNvPr id="420" name="Google Shape;420;p46"/>
          <p:cNvSpPr/>
          <p:nvPr/>
        </p:nvSpPr>
        <p:spPr>
          <a:xfrm>
            <a:off x="2490775" y="2004290"/>
            <a:ext cx="4167300" cy="11349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 sz="6000">
                <a:solidFill>
                  <a:srgbClr val="FFFFFF"/>
                </a:solidFill>
                <a:latin typeface="Yeseva One"/>
                <a:ea typeface="Yeseva One"/>
                <a:cs typeface="Yeseva One"/>
                <a:sym typeface="Yeseva One"/>
              </a:rPr>
              <a:t>Appendix</a:t>
            </a:r>
            <a:endParaRPr sz="6000">
              <a:solidFill>
                <a:schemeClr val="dk1"/>
              </a:solidFill>
              <a:latin typeface="Calibri"/>
              <a:ea typeface="Calibri"/>
              <a:cs typeface="Calibri"/>
              <a:sym typeface="Calibri"/>
            </a:endParaRPr>
          </a:p>
        </p:txBody>
      </p:sp>
      <p:pic>
        <p:nvPicPr>
          <p:cNvPr id="421" name="Google Shape;421;p46"/>
          <p:cNvPicPr preferRelativeResize="0"/>
          <p:nvPr/>
        </p:nvPicPr>
        <p:blipFill>
          <a:blip r:embed="rId4">
            <a:alphaModFix/>
          </a:blip>
          <a:stretch>
            <a:fillRect/>
          </a:stretch>
        </p:blipFill>
        <p:spPr>
          <a:xfrm>
            <a:off x="0" y="361"/>
            <a:ext cx="238125" cy="5142850"/>
          </a:xfrm>
          <a:prstGeom prst="rect">
            <a:avLst/>
          </a:prstGeom>
          <a:noFill/>
          <a:ln>
            <a:noFill/>
          </a:ln>
        </p:spPr>
      </p:pic>
      <p:pic>
        <p:nvPicPr>
          <p:cNvPr id="422" name="Google Shape;422;p46"/>
          <p:cNvPicPr preferRelativeResize="0"/>
          <p:nvPr/>
        </p:nvPicPr>
        <p:blipFill>
          <a:blip r:embed="rId4">
            <a:alphaModFix/>
          </a:blip>
          <a:stretch>
            <a:fillRect/>
          </a:stretch>
        </p:blipFill>
        <p:spPr>
          <a:xfrm>
            <a:off x="8910725" y="336"/>
            <a:ext cx="238125" cy="5142850"/>
          </a:xfrm>
          <a:prstGeom prst="rect">
            <a:avLst/>
          </a:prstGeom>
          <a:noFill/>
          <a:ln>
            <a:noFill/>
          </a:ln>
        </p:spPr>
      </p:pic>
      <p:pic>
        <p:nvPicPr>
          <p:cNvPr id="423" name="Google Shape;423;p46"/>
          <p:cNvPicPr preferRelativeResize="0"/>
          <p:nvPr/>
        </p:nvPicPr>
        <p:blipFill>
          <a:blip r:embed="rId5">
            <a:alphaModFix/>
          </a:blip>
          <a:stretch>
            <a:fillRect/>
          </a:stretch>
        </p:blipFill>
        <p:spPr>
          <a:xfrm>
            <a:off x="6519875" y="350"/>
            <a:ext cx="2390850" cy="5142850"/>
          </a:xfrm>
          <a:prstGeom prst="rect">
            <a:avLst/>
          </a:prstGeom>
          <a:noFill/>
          <a:ln>
            <a:noFill/>
          </a:ln>
        </p:spPr>
      </p:pic>
      <p:pic>
        <p:nvPicPr>
          <p:cNvPr id="424" name="Google Shape;424;p46"/>
          <p:cNvPicPr preferRelativeResize="0"/>
          <p:nvPr/>
        </p:nvPicPr>
        <p:blipFill>
          <a:blip r:embed="rId5">
            <a:alphaModFix/>
          </a:blip>
          <a:stretch>
            <a:fillRect/>
          </a:stretch>
        </p:blipFill>
        <p:spPr>
          <a:xfrm>
            <a:off x="238125" y="350"/>
            <a:ext cx="2390850" cy="51428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pic>
        <p:nvPicPr>
          <p:cNvPr id="429" name="Google Shape;429;p47"/>
          <p:cNvPicPr preferRelativeResize="0"/>
          <p:nvPr/>
        </p:nvPicPr>
        <p:blipFill>
          <a:blip r:embed="rId3">
            <a:alphaModFix/>
          </a:blip>
          <a:stretch>
            <a:fillRect/>
          </a:stretch>
        </p:blipFill>
        <p:spPr>
          <a:xfrm>
            <a:off x="516513" y="224750"/>
            <a:ext cx="8110974" cy="483870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33"/>
        <p:cNvGrpSpPr/>
        <p:nvPr/>
      </p:nvGrpSpPr>
      <p:grpSpPr>
        <a:xfrm>
          <a:off x="0" y="0"/>
          <a:ext cx="0" cy="0"/>
          <a:chOff x="0" y="0"/>
          <a:chExt cx="0" cy="0"/>
        </a:xfrm>
      </p:grpSpPr>
      <p:pic>
        <p:nvPicPr>
          <p:cNvPr id="434" name="Google Shape;434;p48"/>
          <p:cNvPicPr preferRelativeResize="0"/>
          <p:nvPr/>
        </p:nvPicPr>
        <p:blipFill>
          <a:blip r:embed="rId3">
            <a:alphaModFix/>
          </a:blip>
          <a:stretch>
            <a:fillRect/>
          </a:stretch>
        </p:blipFill>
        <p:spPr>
          <a:xfrm>
            <a:off x="516513" y="152400"/>
            <a:ext cx="8110974" cy="4838701"/>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sp>
        <p:nvSpPr>
          <p:cNvPr id="440" name="Google Shape;440;p49"/>
          <p:cNvSpPr/>
          <p:nvPr/>
        </p:nvSpPr>
        <p:spPr>
          <a:xfrm>
            <a:off x="8762955" y="3943172"/>
            <a:ext cx="381000" cy="1200000"/>
          </a:xfrm>
          <a:prstGeom prst="rect">
            <a:avLst/>
          </a:prstGeom>
          <a:noFill/>
          <a:ln>
            <a:noFill/>
          </a:ln>
        </p:spPr>
        <p:txBody>
          <a:bodyPr spcFirstLastPara="1" wrap="square" lIns="34275" tIns="34275" rIns="34275" bIns="34275" anchor="ctr" anchorCtr="0">
            <a:noAutofit/>
          </a:bodyPr>
          <a:lstStyle/>
          <a:p>
            <a:pPr marL="0" marR="0" lvl="0" indent="0" algn="l" rtl="0">
              <a:spcBef>
                <a:spcPts val="0"/>
              </a:spcBef>
              <a:spcAft>
                <a:spcPts val="0"/>
              </a:spcAft>
              <a:buNone/>
            </a:pPr>
            <a:endParaRPr sz="700">
              <a:solidFill>
                <a:schemeClr val="dk1"/>
              </a:solidFill>
              <a:latin typeface="Calibri"/>
              <a:ea typeface="Calibri"/>
              <a:cs typeface="Calibri"/>
              <a:sym typeface="Calibri"/>
            </a:endParaRPr>
          </a:p>
        </p:txBody>
      </p:sp>
      <p:sp>
        <p:nvSpPr>
          <p:cNvPr id="441" name="Google Shape;441;p49"/>
          <p:cNvSpPr/>
          <p:nvPr/>
        </p:nvSpPr>
        <p:spPr>
          <a:xfrm>
            <a:off x="0" y="81375"/>
            <a:ext cx="9144000" cy="7278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 sz="3600">
                <a:solidFill>
                  <a:srgbClr val="272727"/>
                </a:solidFill>
                <a:latin typeface="Yeseva One"/>
                <a:ea typeface="Yeseva One"/>
                <a:cs typeface="Yeseva One"/>
                <a:sym typeface="Yeseva One"/>
              </a:rPr>
              <a:t>EDA</a:t>
            </a:r>
            <a:endParaRPr sz="3600">
              <a:solidFill>
                <a:schemeClr val="dk1"/>
              </a:solidFill>
              <a:latin typeface="Calibri"/>
              <a:ea typeface="Calibri"/>
              <a:cs typeface="Calibri"/>
              <a:sym typeface="Calibri"/>
            </a:endParaRPr>
          </a:p>
        </p:txBody>
      </p:sp>
      <p:pic>
        <p:nvPicPr>
          <p:cNvPr id="442" name="Google Shape;442;p49"/>
          <p:cNvPicPr preferRelativeResize="0"/>
          <p:nvPr/>
        </p:nvPicPr>
        <p:blipFill>
          <a:blip r:embed="rId3">
            <a:alphaModFix/>
          </a:blip>
          <a:stretch>
            <a:fillRect/>
          </a:stretch>
        </p:blipFill>
        <p:spPr>
          <a:xfrm>
            <a:off x="409375" y="661539"/>
            <a:ext cx="2171793" cy="2227887"/>
          </a:xfrm>
          <a:prstGeom prst="rect">
            <a:avLst/>
          </a:prstGeom>
          <a:noFill/>
          <a:ln>
            <a:noFill/>
          </a:ln>
        </p:spPr>
      </p:pic>
      <p:pic>
        <p:nvPicPr>
          <p:cNvPr id="443" name="Google Shape;443;p49"/>
          <p:cNvPicPr preferRelativeResize="0"/>
          <p:nvPr/>
        </p:nvPicPr>
        <p:blipFill>
          <a:blip r:embed="rId4">
            <a:alphaModFix/>
          </a:blip>
          <a:stretch>
            <a:fillRect/>
          </a:stretch>
        </p:blipFill>
        <p:spPr>
          <a:xfrm>
            <a:off x="2851225" y="809175"/>
            <a:ext cx="6292726" cy="2959599"/>
          </a:xfrm>
          <a:prstGeom prst="rect">
            <a:avLst/>
          </a:prstGeom>
          <a:noFill/>
          <a:ln>
            <a:noFill/>
          </a:ln>
        </p:spPr>
      </p:pic>
      <p:pic>
        <p:nvPicPr>
          <p:cNvPr id="444" name="Google Shape;444;p49"/>
          <p:cNvPicPr preferRelativeResize="0"/>
          <p:nvPr/>
        </p:nvPicPr>
        <p:blipFill rotWithShape="1">
          <a:blip r:embed="rId5">
            <a:alphaModFix/>
          </a:blip>
          <a:srcRect t="4625"/>
          <a:stretch/>
        </p:blipFill>
        <p:spPr>
          <a:xfrm>
            <a:off x="0" y="3196675"/>
            <a:ext cx="3962476" cy="19465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28"/>
          <p:cNvSpPr/>
          <p:nvPr/>
        </p:nvSpPr>
        <p:spPr>
          <a:xfrm rot="-2910344">
            <a:off x="-1787677" y="2982517"/>
            <a:ext cx="8516705" cy="521967"/>
          </a:xfrm>
          <a:prstGeom prst="mathEqual">
            <a:avLst>
              <a:gd name="adj1" fmla="val 23520"/>
              <a:gd name="adj2" fmla="val 11760"/>
            </a:avLst>
          </a:prstGeom>
          <a:solidFill>
            <a:srgbClr val="D1833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157" name="Google Shape;157;p28"/>
          <p:cNvSpPr/>
          <p:nvPr/>
        </p:nvSpPr>
        <p:spPr>
          <a:xfrm rot="-2910344">
            <a:off x="-1534527" y="3253967"/>
            <a:ext cx="8516705" cy="521967"/>
          </a:xfrm>
          <a:prstGeom prst="mathEqual">
            <a:avLst>
              <a:gd name="adj1" fmla="val 23520"/>
              <a:gd name="adj2" fmla="val 11760"/>
            </a:avLst>
          </a:prstGeom>
          <a:solidFill>
            <a:srgbClr val="D1833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158" name="Google Shape;158;p28"/>
          <p:cNvSpPr/>
          <p:nvPr/>
        </p:nvSpPr>
        <p:spPr>
          <a:xfrm rot="-2910344">
            <a:off x="-2065727" y="2770917"/>
            <a:ext cx="8516705" cy="521967"/>
          </a:xfrm>
          <a:prstGeom prst="mathEqual">
            <a:avLst>
              <a:gd name="adj1" fmla="val 23520"/>
              <a:gd name="adj2" fmla="val 11760"/>
            </a:avLst>
          </a:prstGeom>
          <a:solidFill>
            <a:srgbClr val="D1833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159" name="Google Shape;159;p28"/>
          <p:cNvSpPr/>
          <p:nvPr/>
        </p:nvSpPr>
        <p:spPr>
          <a:xfrm rot="-2910344">
            <a:off x="-2309727" y="2508617"/>
            <a:ext cx="8516705" cy="521967"/>
          </a:xfrm>
          <a:prstGeom prst="mathEqual">
            <a:avLst>
              <a:gd name="adj1" fmla="val 23520"/>
              <a:gd name="adj2" fmla="val 11760"/>
            </a:avLst>
          </a:prstGeom>
          <a:solidFill>
            <a:srgbClr val="D1833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160" name="Google Shape;160;p28"/>
          <p:cNvSpPr/>
          <p:nvPr/>
        </p:nvSpPr>
        <p:spPr>
          <a:xfrm rot="-2910344">
            <a:off x="-2562877" y="2237167"/>
            <a:ext cx="8516705" cy="521967"/>
          </a:xfrm>
          <a:prstGeom prst="mathEqual">
            <a:avLst>
              <a:gd name="adj1" fmla="val 23520"/>
              <a:gd name="adj2" fmla="val 11760"/>
            </a:avLst>
          </a:prstGeom>
          <a:solidFill>
            <a:srgbClr val="D1833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grpSp>
        <p:nvGrpSpPr>
          <p:cNvPr id="161" name="Google Shape;161;p28"/>
          <p:cNvGrpSpPr/>
          <p:nvPr/>
        </p:nvGrpSpPr>
        <p:grpSpPr>
          <a:xfrm>
            <a:off x="64075" y="815213"/>
            <a:ext cx="3453000" cy="3544500"/>
            <a:chOff x="45750" y="82550"/>
            <a:chExt cx="3453000" cy="3544500"/>
          </a:xfrm>
        </p:grpSpPr>
        <p:sp>
          <p:nvSpPr>
            <p:cNvPr id="162" name="Google Shape;162;p28"/>
            <p:cNvSpPr/>
            <p:nvPr/>
          </p:nvSpPr>
          <p:spPr>
            <a:xfrm rot="-5400000">
              <a:off x="0" y="128300"/>
              <a:ext cx="3544500" cy="3453000"/>
            </a:xfrm>
            <a:prstGeom prst="verticalScroll">
              <a:avLst>
                <a:gd name="adj" fmla="val 12500"/>
              </a:avLst>
            </a:prstGeom>
            <a:solidFill>
              <a:srgbClr val="D1945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163" name="Google Shape;163;p28"/>
            <p:cNvSpPr txBox="1"/>
            <p:nvPr/>
          </p:nvSpPr>
          <p:spPr>
            <a:xfrm>
              <a:off x="349775" y="890619"/>
              <a:ext cx="3064800" cy="1569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3000">
                  <a:solidFill>
                    <a:srgbClr val="0E0E0E"/>
                  </a:solidFill>
                  <a:latin typeface="Yeseva One"/>
                  <a:ea typeface="Yeseva One"/>
                  <a:cs typeface="Yeseva One"/>
                  <a:sym typeface="Yeseva One"/>
                </a:rPr>
                <a:t>Background </a:t>
              </a:r>
              <a:endParaRPr sz="3000">
                <a:solidFill>
                  <a:srgbClr val="0E0E0E"/>
                </a:solidFill>
                <a:latin typeface="Yeseva One"/>
                <a:ea typeface="Yeseva One"/>
                <a:cs typeface="Yeseva One"/>
                <a:sym typeface="Yeseva One"/>
              </a:endParaRPr>
            </a:p>
            <a:p>
              <a:pPr marL="0" lvl="0" indent="0" algn="ctr" rtl="0">
                <a:spcBef>
                  <a:spcPts val="0"/>
                </a:spcBef>
                <a:spcAft>
                  <a:spcPts val="0"/>
                </a:spcAft>
                <a:buNone/>
              </a:pPr>
              <a:r>
                <a:rPr lang="en" sz="3000">
                  <a:solidFill>
                    <a:srgbClr val="0E0E0E"/>
                  </a:solidFill>
                  <a:latin typeface="Yeseva One"/>
                  <a:ea typeface="Yeseva One"/>
                  <a:cs typeface="Yeseva One"/>
                  <a:sym typeface="Yeseva One"/>
                </a:rPr>
                <a:t>and</a:t>
              </a:r>
              <a:endParaRPr sz="3000">
                <a:solidFill>
                  <a:srgbClr val="0E0E0E"/>
                </a:solidFill>
                <a:latin typeface="Yeseva One"/>
                <a:ea typeface="Yeseva One"/>
                <a:cs typeface="Yeseva One"/>
                <a:sym typeface="Yeseva One"/>
              </a:endParaRPr>
            </a:p>
            <a:p>
              <a:pPr marL="0" lvl="0" indent="0" algn="ctr" rtl="0">
                <a:spcBef>
                  <a:spcPts val="0"/>
                </a:spcBef>
                <a:spcAft>
                  <a:spcPts val="0"/>
                </a:spcAft>
                <a:buNone/>
              </a:pPr>
              <a:r>
                <a:rPr lang="en" sz="3000">
                  <a:solidFill>
                    <a:srgbClr val="0E0E0E"/>
                  </a:solidFill>
                  <a:latin typeface="Yeseva One"/>
                  <a:ea typeface="Yeseva One"/>
                  <a:cs typeface="Yeseva One"/>
                  <a:sym typeface="Yeseva One"/>
                </a:rPr>
                <a:t> Business Case</a:t>
              </a:r>
              <a:endParaRPr sz="3000">
                <a:solidFill>
                  <a:srgbClr val="0E0E0E"/>
                </a:solidFill>
              </a:endParaRPr>
            </a:p>
          </p:txBody>
        </p:sp>
      </p:grpSp>
      <p:sp>
        <p:nvSpPr>
          <p:cNvPr id="164" name="Google Shape;164;p28"/>
          <p:cNvSpPr txBox="1"/>
          <p:nvPr/>
        </p:nvSpPr>
        <p:spPr>
          <a:xfrm>
            <a:off x="141875" y="3990650"/>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pic>
        <p:nvPicPr>
          <p:cNvPr id="165" name="Google Shape;165;p28"/>
          <p:cNvPicPr preferRelativeResize="0"/>
          <p:nvPr/>
        </p:nvPicPr>
        <p:blipFill>
          <a:blip r:embed="rId3">
            <a:alphaModFix/>
          </a:blip>
          <a:stretch>
            <a:fillRect/>
          </a:stretch>
        </p:blipFill>
        <p:spPr>
          <a:xfrm>
            <a:off x="3645150" y="-5425"/>
            <a:ext cx="5498850" cy="518577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29"/>
          <p:cNvSpPr/>
          <p:nvPr/>
        </p:nvSpPr>
        <p:spPr>
          <a:xfrm rot="3599585">
            <a:off x="-3294402" y="2643310"/>
            <a:ext cx="9218271" cy="604369"/>
          </a:xfrm>
          <a:prstGeom prst="mathEqual">
            <a:avLst>
              <a:gd name="adj1" fmla="val 23520"/>
              <a:gd name="adj2" fmla="val 11760"/>
            </a:avLst>
          </a:prstGeom>
          <a:solidFill>
            <a:srgbClr val="D1833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171" name="Google Shape;171;p29"/>
          <p:cNvSpPr/>
          <p:nvPr/>
        </p:nvSpPr>
        <p:spPr>
          <a:xfrm rot="3599585">
            <a:off x="-3702565" y="2788025"/>
            <a:ext cx="9218271" cy="604369"/>
          </a:xfrm>
          <a:prstGeom prst="mathEqual">
            <a:avLst>
              <a:gd name="adj1" fmla="val 23520"/>
              <a:gd name="adj2" fmla="val 11760"/>
            </a:avLst>
          </a:prstGeom>
          <a:solidFill>
            <a:srgbClr val="D1833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172" name="Google Shape;172;p29"/>
          <p:cNvSpPr/>
          <p:nvPr/>
        </p:nvSpPr>
        <p:spPr>
          <a:xfrm rot="3599585">
            <a:off x="-2941542" y="2451237"/>
            <a:ext cx="9218271" cy="604369"/>
          </a:xfrm>
          <a:prstGeom prst="mathEqual">
            <a:avLst>
              <a:gd name="adj1" fmla="val 23520"/>
              <a:gd name="adj2" fmla="val 11760"/>
            </a:avLst>
          </a:prstGeom>
          <a:solidFill>
            <a:srgbClr val="D1833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173" name="Google Shape;173;p29"/>
          <p:cNvSpPr/>
          <p:nvPr/>
        </p:nvSpPr>
        <p:spPr>
          <a:xfrm rot="3599585">
            <a:off x="-2547403" y="2312006"/>
            <a:ext cx="9218271" cy="604369"/>
          </a:xfrm>
          <a:prstGeom prst="mathEqual">
            <a:avLst>
              <a:gd name="adj1" fmla="val 23520"/>
              <a:gd name="adj2" fmla="val 11760"/>
            </a:avLst>
          </a:prstGeom>
          <a:solidFill>
            <a:srgbClr val="D1833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174" name="Google Shape;174;p29"/>
          <p:cNvSpPr/>
          <p:nvPr/>
        </p:nvSpPr>
        <p:spPr>
          <a:xfrm rot="3599585">
            <a:off x="-2139240" y="2167290"/>
            <a:ext cx="9218271" cy="604369"/>
          </a:xfrm>
          <a:prstGeom prst="mathEqual">
            <a:avLst>
              <a:gd name="adj1" fmla="val 23520"/>
              <a:gd name="adj2" fmla="val 11760"/>
            </a:avLst>
          </a:prstGeom>
          <a:solidFill>
            <a:srgbClr val="D1833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grpSp>
        <p:nvGrpSpPr>
          <p:cNvPr id="175" name="Google Shape;175;p29"/>
          <p:cNvGrpSpPr/>
          <p:nvPr/>
        </p:nvGrpSpPr>
        <p:grpSpPr>
          <a:xfrm>
            <a:off x="64075" y="815213"/>
            <a:ext cx="3453000" cy="3544500"/>
            <a:chOff x="45750" y="82550"/>
            <a:chExt cx="3453000" cy="3544500"/>
          </a:xfrm>
        </p:grpSpPr>
        <p:sp>
          <p:nvSpPr>
            <p:cNvPr id="176" name="Google Shape;176;p29"/>
            <p:cNvSpPr/>
            <p:nvPr/>
          </p:nvSpPr>
          <p:spPr>
            <a:xfrm rot="-5400000">
              <a:off x="0" y="128300"/>
              <a:ext cx="3544500" cy="3453000"/>
            </a:xfrm>
            <a:prstGeom prst="verticalScroll">
              <a:avLst>
                <a:gd name="adj" fmla="val 12500"/>
              </a:avLst>
            </a:prstGeom>
            <a:solidFill>
              <a:srgbClr val="D1945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177" name="Google Shape;177;p29"/>
            <p:cNvSpPr txBox="1"/>
            <p:nvPr/>
          </p:nvSpPr>
          <p:spPr>
            <a:xfrm>
              <a:off x="349775" y="890619"/>
              <a:ext cx="3064800" cy="1569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3000">
                  <a:solidFill>
                    <a:srgbClr val="0E0E0E"/>
                  </a:solidFill>
                  <a:latin typeface="Yeseva One"/>
                  <a:ea typeface="Yeseva One"/>
                  <a:cs typeface="Yeseva One"/>
                  <a:sym typeface="Yeseva One"/>
                </a:rPr>
                <a:t>Background </a:t>
              </a:r>
              <a:endParaRPr sz="3000">
                <a:solidFill>
                  <a:srgbClr val="0E0E0E"/>
                </a:solidFill>
                <a:latin typeface="Yeseva One"/>
                <a:ea typeface="Yeseva One"/>
                <a:cs typeface="Yeseva One"/>
                <a:sym typeface="Yeseva One"/>
              </a:endParaRPr>
            </a:p>
            <a:p>
              <a:pPr marL="0" lvl="0" indent="0" algn="ctr" rtl="0">
                <a:spcBef>
                  <a:spcPts val="0"/>
                </a:spcBef>
                <a:spcAft>
                  <a:spcPts val="0"/>
                </a:spcAft>
                <a:buNone/>
              </a:pPr>
              <a:r>
                <a:rPr lang="en" sz="3000">
                  <a:solidFill>
                    <a:srgbClr val="0E0E0E"/>
                  </a:solidFill>
                  <a:latin typeface="Yeseva One"/>
                  <a:ea typeface="Yeseva One"/>
                  <a:cs typeface="Yeseva One"/>
                  <a:sym typeface="Yeseva One"/>
                </a:rPr>
                <a:t>and</a:t>
              </a:r>
              <a:endParaRPr sz="3000">
                <a:solidFill>
                  <a:srgbClr val="0E0E0E"/>
                </a:solidFill>
                <a:latin typeface="Yeseva One"/>
                <a:ea typeface="Yeseva One"/>
                <a:cs typeface="Yeseva One"/>
                <a:sym typeface="Yeseva One"/>
              </a:endParaRPr>
            </a:p>
            <a:p>
              <a:pPr marL="0" lvl="0" indent="0" algn="ctr" rtl="0">
                <a:spcBef>
                  <a:spcPts val="0"/>
                </a:spcBef>
                <a:spcAft>
                  <a:spcPts val="0"/>
                </a:spcAft>
                <a:buNone/>
              </a:pPr>
              <a:r>
                <a:rPr lang="en" sz="3000">
                  <a:solidFill>
                    <a:srgbClr val="0E0E0E"/>
                  </a:solidFill>
                  <a:latin typeface="Yeseva One"/>
                  <a:ea typeface="Yeseva One"/>
                  <a:cs typeface="Yeseva One"/>
                  <a:sym typeface="Yeseva One"/>
                </a:rPr>
                <a:t> Business Case</a:t>
              </a:r>
              <a:endParaRPr sz="3000">
                <a:solidFill>
                  <a:srgbClr val="0E0E0E"/>
                </a:solidFill>
              </a:endParaRPr>
            </a:p>
          </p:txBody>
        </p:sp>
      </p:grpSp>
      <p:sp>
        <p:nvSpPr>
          <p:cNvPr id="178" name="Google Shape;178;p29"/>
          <p:cNvSpPr txBox="1"/>
          <p:nvPr/>
        </p:nvSpPr>
        <p:spPr>
          <a:xfrm>
            <a:off x="141875" y="3990650"/>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grpSp>
        <p:nvGrpSpPr>
          <p:cNvPr id="179" name="Google Shape;179;p29"/>
          <p:cNvGrpSpPr/>
          <p:nvPr/>
        </p:nvGrpSpPr>
        <p:grpSpPr>
          <a:xfrm>
            <a:off x="3650803" y="1392672"/>
            <a:ext cx="5493203" cy="2389596"/>
            <a:chOff x="2936975" y="-83675"/>
            <a:chExt cx="5785974" cy="2542664"/>
          </a:xfrm>
        </p:grpSpPr>
        <p:pic>
          <p:nvPicPr>
            <p:cNvPr id="180" name="Google Shape;180;p29"/>
            <p:cNvPicPr preferRelativeResize="0"/>
            <p:nvPr/>
          </p:nvPicPr>
          <p:blipFill>
            <a:blip r:embed="rId3">
              <a:alphaModFix/>
            </a:blip>
            <a:stretch>
              <a:fillRect/>
            </a:stretch>
          </p:blipFill>
          <p:spPr>
            <a:xfrm>
              <a:off x="2936975" y="-83675"/>
              <a:ext cx="5785974" cy="2542664"/>
            </a:xfrm>
            <a:prstGeom prst="rect">
              <a:avLst/>
            </a:prstGeom>
            <a:noFill/>
            <a:ln>
              <a:noFill/>
            </a:ln>
          </p:spPr>
        </p:pic>
        <p:sp>
          <p:nvSpPr>
            <p:cNvPr id="181" name="Google Shape;181;p29"/>
            <p:cNvSpPr/>
            <p:nvPr/>
          </p:nvSpPr>
          <p:spPr>
            <a:xfrm>
              <a:off x="4274050" y="1286300"/>
              <a:ext cx="2841300" cy="545700"/>
            </a:xfrm>
            <a:prstGeom prst="ellipse">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grpSp>
      <p:sp>
        <p:nvSpPr>
          <p:cNvPr id="182" name="Google Shape;182;p29"/>
          <p:cNvSpPr txBox="1"/>
          <p:nvPr/>
        </p:nvSpPr>
        <p:spPr>
          <a:xfrm>
            <a:off x="4340400" y="3842375"/>
            <a:ext cx="2807100" cy="10668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500"/>
              </a:spcBef>
              <a:spcAft>
                <a:spcPts val="0"/>
              </a:spcAft>
              <a:buNone/>
            </a:pPr>
            <a:r>
              <a:rPr lang="en" sz="800" b="1">
                <a:solidFill>
                  <a:srgbClr val="0D0D0D"/>
                </a:solidFill>
                <a:highlight>
                  <a:srgbClr val="FFFFFF"/>
                </a:highlight>
                <a:latin typeface="EB Garamond"/>
                <a:ea typeface="EB Garamond"/>
                <a:cs typeface="EB Garamond"/>
                <a:sym typeface="EB Garamond"/>
              </a:rPr>
              <a:t>Non-Detention:</a:t>
            </a:r>
            <a:endParaRPr sz="800" b="1">
              <a:solidFill>
                <a:srgbClr val="0D0D0D"/>
              </a:solidFill>
              <a:highlight>
                <a:srgbClr val="FFFFFF"/>
              </a:highlight>
              <a:latin typeface="EB Garamond"/>
              <a:ea typeface="EB Garamond"/>
              <a:cs typeface="EB Garamond"/>
              <a:sym typeface="EB Garamond"/>
            </a:endParaRPr>
          </a:p>
          <a:p>
            <a:pPr marL="457200" lvl="0" indent="-279400" algn="l" rtl="0">
              <a:lnSpc>
                <a:spcPct val="115000"/>
              </a:lnSpc>
              <a:spcBef>
                <a:spcPts val="1500"/>
              </a:spcBef>
              <a:spcAft>
                <a:spcPts val="0"/>
              </a:spcAft>
              <a:buClr>
                <a:srgbClr val="0D0D0D"/>
              </a:buClr>
              <a:buSzPts val="800"/>
              <a:buFont typeface="EB Garamond"/>
              <a:buChar char="●"/>
            </a:pPr>
            <a:r>
              <a:rPr lang="en" sz="800" b="1">
                <a:solidFill>
                  <a:srgbClr val="0D0D0D"/>
                </a:solidFill>
                <a:highlight>
                  <a:srgbClr val="FFFFFF"/>
                </a:highlight>
                <a:latin typeface="EB Garamond"/>
                <a:ea typeface="EB Garamond"/>
                <a:cs typeface="EB Garamond"/>
                <a:sym typeface="EB Garamond"/>
              </a:rPr>
              <a:t>2nd Chance Probation</a:t>
            </a:r>
            <a:endParaRPr sz="800" b="1">
              <a:solidFill>
                <a:srgbClr val="0D0D0D"/>
              </a:solidFill>
              <a:highlight>
                <a:srgbClr val="FFFFFF"/>
              </a:highlight>
              <a:latin typeface="EB Garamond"/>
              <a:ea typeface="EB Garamond"/>
              <a:cs typeface="EB Garamond"/>
              <a:sym typeface="EB Garamond"/>
            </a:endParaRPr>
          </a:p>
          <a:p>
            <a:pPr marL="457200" lvl="0" indent="-279400" algn="l" rtl="0">
              <a:lnSpc>
                <a:spcPct val="115000"/>
              </a:lnSpc>
              <a:spcBef>
                <a:spcPts val="0"/>
              </a:spcBef>
              <a:spcAft>
                <a:spcPts val="0"/>
              </a:spcAft>
              <a:buClr>
                <a:srgbClr val="0D0D0D"/>
              </a:buClr>
              <a:buSzPts val="800"/>
              <a:buFont typeface="EB Garamond"/>
              <a:buChar char="●"/>
            </a:pPr>
            <a:r>
              <a:rPr lang="en" sz="800" b="1">
                <a:solidFill>
                  <a:srgbClr val="0D0D0D"/>
                </a:solidFill>
                <a:highlight>
                  <a:srgbClr val="FFFFFF"/>
                </a:highlight>
                <a:latin typeface="EB Garamond"/>
                <a:ea typeface="EB Garamond"/>
                <a:cs typeface="EB Garamond"/>
                <a:sym typeface="EB Garamond"/>
              </a:rPr>
              <a:t>Conditional Discharge</a:t>
            </a:r>
            <a:endParaRPr sz="800" b="1">
              <a:solidFill>
                <a:srgbClr val="0D0D0D"/>
              </a:solidFill>
              <a:highlight>
                <a:srgbClr val="FFFFFF"/>
              </a:highlight>
              <a:latin typeface="EB Garamond"/>
              <a:ea typeface="EB Garamond"/>
              <a:cs typeface="EB Garamond"/>
              <a:sym typeface="EB Garamond"/>
            </a:endParaRPr>
          </a:p>
          <a:p>
            <a:pPr marL="457200" lvl="0" indent="-279400" algn="l" rtl="0">
              <a:lnSpc>
                <a:spcPct val="115000"/>
              </a:lnSpc>
              <a:spcBef>
                <a:spcPts val="0"/>
              </a:spcBef>
              <a:spcAft>
                <a:spcPts val="0"/>
              </a:spcAft>
              <a:buClr>
                <a:srgbClr val="0D0D0D"/>
              </a:buClr>
              <a:buSzPts val="800"/>
              <a:buFont typeface="EB Garamond"/>
              <a:buChar char="●"/>
            </a:pPr>
            <a:r>
              <a:rPr lang="en" sz="800" b="1">
                <a:solidFill>
                  <a:srgbClr val="0D0D0D"/>
                </a:solidFill>
                <a:highlight>
                  <a:srgbClr val="FFFFFF"/>
                </a:highlight>
                <a:latin typeface="EB Garamond"/>
                <a:ea typeface="EB Garamond"/>
                <a:cs typeface="EB Garamond"/>
                <a:sym typeface="EB Garamond"/>
              </a:rPr>
              <a:t>Probation</a:t>
            </a:r>
            <a:endParaRPr sz="800" b="1">
              <a:solidFill>
                <a:srgbClr val="0D0D0D"/>
              </a:solidFill>
              <a:highlight>
                <a:srgbClr val="FFFFFF"/>
              </a:highlight>
              <a:latin typeface="EB Garamond"/>
              <a:ea typeface="EB Garamond"/>
              <a:cs typeface="EB Garamond"/>
              <a:sym typeface="EB Garamond"/>
            </a:endParaRPr>
          </a:p>
          <a:p>
            <a:pPr marL="457200" lvl="0" indent="-279400" algn="l" rtl="0">
              <a:lnSpc>
                <a:spcPct val="115000"/>
              </a:lnSpc>
              <a:spcBef>
                <a:spcPts val="0"/>
              </a:spcBef>
              <a:spcAft>
                <a:spcPts val="0"/>
              </a:spcAft>
              <a:buClr>
                <a:srgbClr val="0D0D0D"/>
              </a:buClr>
              <a:buSzPts val="800"/>
              <a:buFont typeface="EB Garamond"/>
              <a:buChar char="●"/>
            </a:pPr>
            <a:r>
              <a:rPr lang="en" sz="800" b="1">
                <a:solidFill>
                  <a:srgbClr val="0D0D0D"/>
                </a:solidFill>
                <a:highlight>
                  <a:srgbClr val="FFFFFF"/>
                </a:highlight>
                <a:latin typeface="EB Garamond"/>
                <a:ea typeface="EB Garamond"/>
                <a:cs typeface="EB Garamond"/>
                <a:sym typeface="EB Garamond"/>
              </a:rPr>
              <a:t>Supervision</a:t>
            </a:r>
            <a:endParaRPr sz="600" b="1">
              <a:solidFill>
                <a:srgbClr val="0D0D0D"/>
              </a:solidFill>
              <a:highlight>
                <a:srgbClr val="FFFFFF"/>
              </a:highlight>
              <a:latin typeface="EB Garamond"/>
              <a:ea typeface="EB Garamond"/>
              <a:cs typeface="EB Garamond"/>
              <a:sym typeface="EB Garamond"/>
            </a:endParaRPr>
          </a:p>
        </p:txBody>
      </p:sp>
      <p:sp>
        <p:nvSpPr>
          <p:cNvPr id="183" name="Google Shape;183;p29"/>
          <p:cNvSpPr txBox="1"/>
          <p:nvPr/>
        </p:nvSpPr>
        <p:spPr>
          <a:xfrm>
            <a:off x="6712875" y="3842375"/>
            <a:ext cx="3000000" cy="7833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500"/>
              </a:spcBef>
              <a:spcAft>
                <a:spcPts val="0"/>
              </a:spcAft>
              <a:buNone/>
            </a:pPr>
            <a:r>
              <a:rPr lang="en" sz="800" b="1">
                <a:solidFill>
                  <a:srgbClr val="0D0D0D"/>
                </a:solidFill>
                <a:highlight>
                  <a:srgbClr val="FFFFFF"/>
                </a:highlight>
                <a:latin typeface="EB Garamond"/>
                <a:ea typeface="EB Garamond"/>
                <a:cs typeface="EB Garamond"/>
                <a:sym typeface="EB Garamond"/>
              </a:rPr>
              <a:t>Detention:</a:t>
            </a:r>
            <a:endParaRPr sz="800" b="1">
              <a:solidFill>
                <a:srgbClr val="0D0D0D"/>
              </a:solidFill>
              <a:highlight>
                <a:srgbClr val="FFFFFF"/>
              </a:highlight>
              <a:latin typeface="EB Garamond"/>
              <a:ea typeface="EB Garamond"/>
              <a:cs typeface="EB Garamond"/>
              <a:sym typeface="EB Garamond"/>
            </a:endParaRPr>
          </a:p>
          <a:p>
            <a:pPr marL="457200" lvl="0" indent="-279400" algn="l" rtl="0">
              <a:lnSpc>
                <a:spcPct val="115000"/>
              </a:lnSpc>
              <a:spcBef>
                <a:spcPts val="1500"/>
              </a:spcBef>
              <a:spcAft>
                <a:spcPts val="0"/>
              </a:spcAft>
              <a:buClr>
                <a:srgbClr val="0D0D0D"/>
              </a:buClr>
              <a:buSzPts val="800"/>
              <a:buFont typeface="EB Garamond"/>
              <a:buChar char="●"/>
            </a:pPr>
            <a:r>
              <a:rPr lang="en" sz="800" b="1">
                <a:solidFill>
                  <a:srgbClr val="0D0D0D"/>
                </a:solidFill>
                <a:highlight>
                  <a:srgbClr val="FFFFFF"/>
                </a:highlight>
                <a:latin typeface="EB Garamond"/>
                <a:ea typeface="EB Garamond"/>
                <a:cs typeface="EB Garamond"/>
                <a:sym typeface="EB Garamond"/>
              </a:rPr>
              <a:t>Jail</a:t>
            </a:r>
            <a:endParaRPr sz="800" b="1">
              <a:solidFill>
                <a:srgbClr val="0D0D0D"/>
              </a:solidFill>
              <a:highlight>
                <a:srgbClr val="FFFFFF"/>
              </a:highlight>
              <a:latin typeface="EB Garamond"/>
              <a:ea typeface="EB Garamond"/>
              <a:cs typeface="EB Garamond"/>
              <a:sym typeface="EB Garamond"/>
            </a:endParaRPr>
          </a:p>
          <a:p>
            <a:pPr marL="457200" lvl="0" indent="-279400" algn="l" rtl="0">
              <a:lnSpc>
                <a:spcPct val="115000"/>
              </a:lnSpc>
              <a:spcBef>
                <a:spcPts val="0"/>
              </a:spcBef>
              <a:spcAft>
                <a:spcPts val="0"/>
              </a:spcAft>
              <a:buClr>
                <a:srgbClr val="0D0D0D"/>
              </a:buClr>
              <a:buSzPts val="800"/>
              <a:buFont typeface="EB Garamond"/>
              <a:buChar char="●"/>
            </a:pPr>
            <a:r>
              <a:rPr lang="en" sz="800" b="1">
                <a:solidFill>
                  <a:srgbClr val="0D0D0D"/>
                </a:solidFill>
                <a:highlight>
                  <a:srgbClr val="FFFFFF"/>
                </a:highlight>
                <a:latin typeface="EB Garamond"/>
                <a:ea typeface="EB Garamond"/>
                <a:cs typeface="EB Garamond"/>
                <a:sym typeface="EB Garamond"/>
              </a:rPr>
              <a:t>Prison</a:t>
            </a:r>
            <a:endParaRPr sz="800" b="1">
              <a:solidFill>
                <a:srgbClr val="0D0D0D"/>
              </a:solidFill>
              <a:highlight>
                <a:srgbClr val="FFFFFF"/>
              </a:highlight>
              <a:latin typeface="EB Garamond"/>
              <a:ea typeface="EB Garamond"/>
              <a:cs typeface="EB Garamond"/>
              <a:sym typeface="EB Garamond"/>
            </a:endParaRPr>
          </a:p>
        </p:txBody>
      </p:sp>
      <p:sp>
        <p:nvSpPr>
          <p:cNvPr id="184" name="Google Shape;184;p29"/>
          <p:cNvSpPr/>
          <p:nvPr/>
        </p:nvSpPr>
        <p:spPr>
          <a:xfrm>
            <a:off x="4390800" y="3910675"/>
            <a:ext cx="3453000" cy="1159096"/>
          </a:xfrm>
          <a:prstGeom prst="rect">
            <a:avLst/>
          </a:prstGeom>
          <a:noFill/>
          <a:ln w="9525"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185" name="Google Shape;185;p29"/>
          <p:cNvSpPr txBox="1"/>
          <p:nvPr/>
        </p:nvSpPr>
        <p:spPr>
          <a:xfrm>
            <a:off x="7970825" y="4240775"/>
            <a:ext cx="10479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a:solidFill>
                  <a:srgbClr val="0D0D0D"/>
                </a:solidFill>
                <a:highlight>
                  <a:srgbClr val="FFFFFF"/>
                </a:highlight>
                <a:latin typeface="EB Garamond"/>
                <a:ea typeface="EB Garamond"/>
                <a:cs typeface="EB Garamond"/>
                <a:sym typeface="EB Garamond"/>
              </a:rPr>
              <a:t>Our Target</a:t>
            </a:r>
            <a:endParaRPr sz="1500">
              <a:latin typeface="EB Garamond"/>
              <a:ea typeface="EB Garamond"/>
              <a:cs typeface="EB Garamond"/>
              <a:sym typeface="EB Garamon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0"/>
          <p:cNvSpPr/>
          <p:nvPr/>
        </p:nvSpPr>
        <p:spPr>
          <a:xfrm rot="6877931">
            <a:off x="4703249" y="690258"/>
            <a:ext cx="2554687" cy="3593180"/>
          </a:xfrm>
          <a:prstGeom prst="cloud">
            <a:avLst/>
          </a:prstGeom>
          <a:solidFill>
            <a:srgbClr val="E3974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192" name="Google Shape;192;p30"/>
          <p:cNvSpPr/>
          <p:nvPr/>
        </p:nvSpPr>
        <p:spPr>
          <a:xfrm rot="-9268625">
            <a:off x="4572511" y="1366193"/>
            <a:ext cx="2554670" cy="3593178"/>
          </a:xfrm>
          <a:prstGeom prst="cloud">
            <a:avLst/>
          </a:prstGeom>
          <a:solidFill>
            <a:srgbClr val="E3974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193" name="Google Shape;193;p30"/>
          <p:cNvSpPr/>
          <p:nvPr/>
        </p:nvSpPr>
        <p:spPr>
          <a:xfrm rot="-8100000">
            <a:off x="5996201" y="855914"/>
            <a:ext cx="2975432" cy="3593245"/>
          </a:xfrm>
          <a:prstGeom prst="cloud">
            <a:avLst/>
          </a:prstGeom>
          <a:solidFill>
            <a:srgbClr val="E3974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194" name="Google Shape;194;p30"/>
          <p:cNvSpPr/>
          <p:nvPr/>
        </p:nvSpPr>
        <p:spPr>
          <a:xfrm rot="5400000">
            <a:off x="4614499" y="624304"/>
            <a:ext cx="4118904" cy="4852548"/>
          </a:xfrm>
          <a:prstGeom prst="cloud">
            <a:avLst/>
          </a:prstGeom>
          <a:solidFill>
            <a:srgbClr val="E3974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195" name="Google Shape;195;p30"/>
          <p:cNvSpPr/>
          <p:nvPr/>
        </p:nvSpPr>
        <p:spPr>
          <a:xfrm>
            <a:off x="4683375" y="1439588"/>
            <a:ext cx="4331100" cy="3446400"/>
          </a:xfrm>
          <a:prstGeom prst="rect">
            <a:avLst/>
          </a:prstGeom>
          <a:noFill/>
          <a:ln>
            <a:noFill/>
          </a:ln>
        </p:spPr>
        <p:txBody>
          <a:bodyPr spcFirstLastPara="1" wrap="square" lIns="34275" tIns="34275" rIns="34275" bIns="34275" anchor="t" anchorCtr="0">
            <a:noAutofit/>
          </a:bodyPr>
          <a:lstStyle/>
          <a:p>
            <a:pPr marL="0" marR="0" lvl="0" indent="0" algn="l" rtl="0">
              <a:spcBef>
                <a:spcPts val="0"/>
              </a:spcBef>
              <a:spcAft>
                <a:spcPts val="0"/>
              </a:spcAft>
              <a:buNone/>
            </a:pPr>
            <a:endParaRPr sz="1900" b="1">
              <a:solidFill>
                <a:schemeClr val="dk1"/>
              </a:solidFill>
              <a:latin typeface="Calibri"/>
              <a:ea typeface="Calibri"/>
              <a:cs typeface="Calibri"/>
              <a:sym typeface="Calibri"/>
            </a:endParaRPr>
          </a:p>
          <a:p>
            <a:pPr marL="457200" marR="0" lvl="0" indent="-349250" algn="l" rtl="0">
              <a:spcBef>
                <a:spcPts val="0"/>
              </a:spcBef>
              <a:spcAft>
                <a:spcPts val="0"/>
              </a:spcAft>
              <a:buClr>
                <a:schemeClr val="dk1"/>
              </a:buClr>
              <a:buSzPts val="1900"/>
              <a:buFont typeface="Calibri"/>
              <a:buAutoNum type="arabicParenR"/>
            </a:pPr>
            <a:r>
              <a:rPr lang="en" sz="1900" b="1">
                <a:solidFill>
                  <a:schemeClr val="dk1"/>
                </a:solidFill>
                <a:latin typeface="Calibri"/>
                <a:ea typeface="Calibri"/>
                <a:cs typeface="Calibri"/>
                <a:sym typeface="Calibri"/>
              </a:rPr>
              <a:t>As a marketing tool &amp; counseling tool:</a:t>
            </a:r>
            <a:endParaRPr sz="1900" b="1">
              <a:solidFill>
                <a:schemeClr val="dk1"/>
              </a:solidFill>
              <a:latin typeface="Calibri"/>
              <a:ea typeface="Calibri"/>
              <a:cs typeface="Calibri"/>
              <a:sym typeface="Calibri"/>
            </a:endParaRPr>
          </a:p>
          <a:p>
            <a:pPr marL="0" marR="0" lvl="0" indent="0" algn="l" rtl="0">
              <a:spcBef>
                <a:spcPts val="0"/>
              </a:spcBef>
              <a:spcAft>
                <a:spcPts val="0"/>
              </a:spcAft>
              <a:buNone/>
            </a:pPr>
            <a:endParaRPr sz="1900" b="1">
              <a:solidFill>
                <a:schemeClr val="dk1"/>
              </a:solidFill>
              <a:latin typeface="Calibri"/>
              <a:ea typeface="Calibri"/>
              <a:cs typeface="Calibri"/>
              <a:sym typeface="Calibri"/>
            </a:endParaRPr>
          </a:p>
          <a:p>
            <a:pPr marL="457200" marR="0" lvl="0" indent="-349250" algn="l" rtl="0">
              <a:spcBef>
                <a:spcPts val="0"/>
              </a:spcBef>
              <a:spcAft>
                <a:spcPts val="0"/>
              </a:spcAft>
              <a:buClr>
                <a:schemeClr val="dk1"/>
              </a:buClr>
              <a:buSzPts val="1900"/>
              <a:buFont typeface="Calibri"/>
              <a:buAutoNum type="arabicParenR"/>
            </a:pPr>
            <a:r>
              <a:rPr lang="en" sz="1900" b="1">
                <a:solidFill>
                  <a:schemeClr val="dk1"/>
                </a:solidFill>
                <a:latin typeface="Calibri"/>
                <a:ea typeface="Calibri"/>
                <a:cs typeface="Calibri"/>
                <a:sym typeface="Calibri"/>
              </a:rPr>
              <a:t>A tool for enhancing legal arguments with data to appeal to the judge and jury ethos, pathos, and logos </a:t>
            </a:r>
            <a:endParaRPr sz="1900" b="1">
              <a:solidFill>
                <a:schemeClr val="dk1"/>
              </a:solidFill>
              <a:latin typeface="Calibri"/>
              <a:ea typeface="Calibri"/>
              <a:cs typeface="Calibri"/>
              <a:sym typeface="Calibri"/>
            </a:endParaRPr>
          </a:p>
          <a:p>
            <a:pPr marL="0" marR="0" lvl="0" indent="0" algn="l" rtl="0">
              <a:spcBef>
                <a:spcPts val="0"/>
              </a:spcBef>
              <a:spcAft>
                <a:spcPts val="0"/>
              </a:spcAft>
              <a:buNone/>
            </a:pPr>
            <a:endParaRPr sz="1900" b="1">
              <a:solidFill>
                <a:schemeClr val="dk1"/>
              </a:solidFill>
              <a:latin typeface="Calibri"/>
              <a:ea typeface="Calibri"/>
              <a:cs typeface="Calibri"/>
              <a:sym typeface="Calibri"/>
            </a:endParaRPr>
          </a:p>
          <a:p>
            <a:pPr marL="457200" marR="0" lvl="0" indent="-349250" algn="l" rtl="0">
              <a:spcBef>
                <a:spcPts val="0"/>
              </a:spcBef>
              <a:spcAft>
                <a:spcPts val="0"/>
              </a:spcAft>
              <a:buClr>
                <a:schemeClr val="dk1"/>
              </a:buClr>
              <a:buSzPts val="1900"/>
              <a:buFont typeface="Calibri"/>
              <a:buAutoNum type="arabicParenR"/>
            </a:pPr>
            <a:r>
              <a:rPr lang="en" sz="1900" b="1">
                <a:solidFill>
                  <a:schemeClr val="dk1"/>
                </a:solidFill>
                <a:latin typeface="Calibri"/>
                <a:ea typeface="Calibri"/>
                <a:cs typeface="Calibri"/>
                <a:sym typeface="Calibri"/>
              </a:rPr>
              <a:t>Strategic decision making</a:t>
            </a:r>
            <a:endParaRPr sz="1900" b="1">
              <a:solidFill>
                <a:schemeClr val="dk1"/>
              </a:solidFill>
              <a:latin typeface="Calibri"/>
              <a:ea typeface="Calibri"/>
              <a:cs typeface="Calibri"/>
              <a:sym typeface="Calibri"/>
            </a:endParaRPr>
          </a:p>
        </p:txBody>
      </p:sp>
      <p:sp>
        <p:nvSpPr>
          <p:cNvPr id="196" name="Google Shape;196;p30"/>
          <p:cNvSpPr/>
          <p:nvPr/>
        </p:nvSpPr>
        <p:spPr>
          <a:xfrm>
            <a:off x="4409175" y="68896"/>
            <a:ext cx="4605300" cy="7467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 sz="3600">
                <a:solidFill>
                  <a:srgbClr val="272727"/>
                </a:solidFill>
                <a:latin typeface="Yeseva One"/>
                <a:ea typeface="Yeseva One"/>
                <a:cs typeface="Yeseva One"/>
                <a:sym typeface="Yeseva One"/>
              </a:rPr>
              <a:t>Value Proposition</a:t>
            </a:r>
            <a:endParaRPr sz="3600">
              <a:solidFill>
                <a:srgbClr val="272727"/>
              </a:solidFill>
              <a:latin typeface="Yeseva One"/>
              <a:ea typeface="Yeseva One"/>
              <a:cs typeface="Yeseva One"/>
              <a:sym typeface="Yeseva One"/>
            </a:endParaRPr>
          </a:p>
          <a:p>
            <a:pPr marL="0" marR="0" lvl="0" indent="0" algn="l" rtl="0">
              <a:spcBef>
                <a:spcPts val="0"/>
              </a:spcBef>
              <a:spcAft>
                <a:spcPts val="0"/>
              </a:spcAft>
              <a:buNone/>
            </a:pPr>
            <a:r>
              <a:rPr lang="en" sz="2800">
                <a:solidFill>
                  <a:srgbClr val="272727"/>
                </a:solidFill>
                <a:latin typeface="Yeseva One"/>
                <a:ea typeface="Yeseva One"/>
                <a:cs typeface="Yeseva One"/>
                <a:sym typeface="Yeseva One"/>
              </a:rPr>
              <a:t>&amp; Chosen Models</a:t>
            </a:r>
            <a:endParaRPr sz="2800">
              <a:solidFill>
                <a:srgbClr val="272727"/>
              </a:solidFill>
              <a:latin typeface="Yeseva One"/>
              <a:ea typeface="Yeseva One"/>
              <a:cs typeface="Yeseva One"/>
              <a:sym typeface="Yeseva One"/>
            </a:endParaRPr>
          </a:p>
        </p:txBody>
      </p:sp>
      <p:pic>
        <p:nvPicPr>
          <p:cNvPr id="197" name="Google Shape;197;p30" descr="preencoded.png"/>
          <p:cNvPicPr preferRelativeResize="0"/>
          <p:nvPr/>
        </p:nvPicPr>
        <p:blipFill rotWithShape="1">
          <a:blip r:embed="rId3">
            <a:alphaModFix/>
          </a:blip>
          <a:srcRect/>
          <a:stretch/>
        </p:blipFill>
        <p:spPr>
          <a:xfrm>
            <a:off x="128588" y="238429"/>
            <a:ext cx="1995477" cy="4657118"/>
          </a:xfrm>
          <a:prstGeom prst="rect">
            <a:avLst/>
          </a:prstGeom>
          <a:noFill/>
          <a:ln>
            <a:noFill/>
          </a:ln>
        </p:spPr>
      </p:pic>
      <p:pic>
        <p:nvPicPr>
          <p:cNvPr id="198" name="Google Shape;198;p30" descr="preencoded.png"/>
          <p:cNvPicPr preferRelativeResize="0"/>
          <p:nvPr/>
        </p:nvPicPr>
        <p:blipFill rotWithShape="1">
          <a:blip r:embed="rId4">
            <a:alphaModFix/>
          </a:blip>
          <a:srcRect/>
          <a:stretch/>
        </p:blipFill>
        <p:spPr>
          <a:xfrm>
            <a:off x="2219314" y="238429"/>
            <a:ext cx="1995477" cy="2085704"/>
          </a:xfrm>
          <a:prstGeom prst="rect">
            <a:avLst/>
          </a:prstGeom>
          <a:noFill/>
          <a:ln>
            <a:noFill/>
          </a:ln>
        </p:spPr>
      </p:pic>
      <p:pic>
        <p:nvPicPr>
          <p:cNvPr id="199" name="Google Shape;199;p30" descr="preencoded.png"/>
          <p:cNvPicPr preferRelativeResize="0"/>
          <p:nvPr/>
        </p:nvPicPr>
        <p:blipFill rotWithShape="1">
          <a:blip r:embed="rId5">
            <a:alphaModFix/>
          </a:blip>
          <a:srcRect/>
          <a:stretch/>
        </p:blipFill>
        <p:spPr>
          <a:xfrm>
            <a:off x="2219314" y="2419370"/>
            <a:ext cx="1995477" cy="2476178"/>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31"/>
          <p:cNvSpPr/>
          <p:nvPr/>
        </p:nvSpPr>
        <p:spPr>
          <a:xfrm>
            <a:off x="-127575" y="1617825"/>
            <a:ext cx="4986300" cy="514800"/>
          </a:xfrm>
          <a:prstGeom prst="chevron">
            <a:avLst>
              <a:gd name="adj" fmla="val 50000"/>
            </a:avLst>
          </a:prstGeom>
          <a:solidFill>
            <a:srgbClr val="D19454"/>
          </a:solid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206" name="Google Shape;206;p31"/>
          <p:cNvSpPr/>
          <p:nvPr/>
        </p:nvSpPr>
        <p:spPr>
          <a:xfrm>
            <a:off x="-127575" y="2368200"/>
            <a:ext cx="4986300" cy="793500"/>
          </a:xfrm>
          <a:prstGeom prst="chevron">
            <a:avLst>
              <a:gd name="adj" fmla="val 50000"/>
            </a:avLst>
          </a:prstGeom>
          <a:solidFill>
            <a:srgbClr val="D19454"/>
          </a:solid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207" name="Google Shape;207;p31"/>
          <p:cNvSpPr/>
          <p:nvPr/>
        </p:nvSpPr>
        <p:spPr>
          <a:xfrm>
            <a:off x="-115425" y="3469850"/>
            <a:ext cx="4986300" cy="1080900"/>
          </a:xfrm>
          <a:prstGeom prst="chevron">
            <a:avLst>
              <a:gd name="adj" fmla="val 50000"/>
            </a:avLst>
          </a:prstGeom>
          <a:solidFill>
            <a:srgbClr val="D19454"/>
          </a:solid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a:latin typeface="Calibri"/>
              <a:ea typeface="Calibri"/>
              <a:cs typeface="Calibri"/>
              <a:sym typeface="Calibri"/>
            </a:endParaRPr>
          </a:p>
        </p:txBody>
      </p:sp>
      <p:pic>
        <p:nvPicPr>
          <p:cNvPr id="208" name="Google Shape;208;p31" descr="preencoded.png"/>
          <p:cNvPicPr preferRelativeResize="0"/>
          <p:nvPr/>
        </p:nvPicPr>
        <p:blipFill rotWithShape="1">
          <a:blip r:embed="rId3">
            <a:alphaModFix/>
          </a:blip>
          <a:srcRect/>
          <a:stretch/>
        </p:blipFill>
        <p:spPr>
          <a:xfrm>
            <a:off x="4762476" y="228905"/>
            <a:ext cx="3471844" cy="4447596"/>
          </a:xfrm>
          <a:prstGeom prst="rect">
            <a:avLst/>
          </a:prstGeom>
          <a:noFill/>
          <a:ln>
            <a:noFill/>
          </a:ln>
        </p:spPr>
      </p:pic>
      <p:sp>
        <p:nvSpPr>
          <p:cNvPr id="209" name="Google Shape;209;p31"/>
          <p:cNvSpPr/>
          <p:nvPr/>
        </p:nvSpPr>
        <p:spPr>
          <a:xfrm>
            <a:off x="514347" y="1300328"/>
            <a:ext cx="3714600" cy="1080900"/>
          </a:xfrm>
          <a:prstGeom prst="rect">
            <a:avLst/>
          </a:prstGeom>
          <a:noFill/>
          <a:ln>
            <a:noFill/>
          </a:ln>
        </p:spPr>
        <p:txBody>
          <a:bodyPr spcFirstLastPara="1" wrap="square" lIns="34275" tIns="34275" rIns="34275" bIns="34275" anchor="ctr" anchorCtr="0">
            <a:noAutofit/>
          </a:bodyPr>
          <a:lstStyle/>
          <a:p>
            <a:pPr marL="0" marR="0" lvl="0" indent="0" algn="l" rtl="0">
              <a:spcBef>
                <a:spcPts val="0"/>
              </a:spcBef>
              <a:spcAft>
                <a:spcPts val="0"/>
              </a:spcAft>
              <a:buNone/>
            </a:pPr>
            <a:endParaRPr sz="700">
              <a:solidFill>
                <a:schemeClr val="dk1"/>
              </a:solidFill>
              <a:latin typeface="Calibri"/>
              <a:ea typeface="Calibri"/>
              <a:cs typeface="Calibri"/>
              <a:sym typeface="Calibri"/>
            </a:endParaRPr>
          </a:p>
        </p:txBody>
      </p:sp>
      <p:pic>
        <p:nvPicPr>
          <p:cNvPr id="210" name="Google Shape;210;p31" descr="preencoded.png"/>
          <p:cNvPicPr preferRelativeResize="0"/>
          <p:nvPr/>
        </p:nvPicPr>
        <p:blipFill rotWithShape="1">
          <a:blip r:embed="rId4">
            <a:alphaModFix/>
          </a:blip>
          <a:srcRect/>
          <a:stretch/>
        </p:blipFill>
        <p:spPr>
          <a:xfrm>
            <a:off x="107677" y="177004"/>
            <a:ext cx="1092484" cy="971425"/>
          </a:xfrm>
          <a:prstGeom prst="rect">
            <a:avLst/>
          </a:prstGeom>
          <a:noFill/>
          <a:ln>
            <a:noFill/>
          </a:ln>
        </p:spPr>
      </p:pic>
      <p:sp>
        <p:nvSpPr>
          <p:cNvPr id="211" name="Google Shape;211;p31"/>
          <p:cNvSpPr/>
          <p:nvPr/>
        </p:nvSpPr>
        <p:spPr>
          <a:xfrm>
            <a:off x="1276343" y="1300328"/>
            <a:ext cx="2952600" cy="1080900"/>
          </a:xfrm>
          <a:prstGeom prst="rect">
            <a:avLst/>
          </a:prstGeom>
          <a:noFill/>
          <a:ln>
            <a:noFill/>
          </a:ln>
        </p:spPr>
        <p:txBody>
          <a:bodyPr spcFirstLastPara="1" wrap="square" lIns="34275" tIns="34275" rIns="34275" bIns="34275" anchor="ctr" anchorCtr="0">
            <a:noAutofit/>
          </a:bodyPr>
          <a:lstStyle/>
          <a:p>
            <a:pPr marL="0" marR="0" lvl="0" indent="0" algn="l" rtl="0">
              <a:spcBef>
                <a:spcPts val="0"/>
              </a:spcBef>
              <a:spcAft>
                <a:spcPts val="0"/>
              </a:spcAft>
              <a:buNone/>
            </a:pPr>
            <a:endParaRPr sz="700">
              <a:solidFill>
                <a:schemeClr val="dk1"/>
              </a:solidFill>
              <a:latin typeface="Calibri"/>
              <a:ea typeface="Calibri"/>
              <a:cs typeface="Calibri"/>
              <a:sym typeface="Calibri"/>
            </a:endParaRPr>
          </a:p>
        </p:txBody>
      </p:sp>
      <p:sp>
        <p:nvSpPr>
          <p:cNvPr id="212" name="Google Shape;212;p31"/>
          <p:cNvSpPr/>
          <p:nvPr/>
        </p:nvSpPr>
        <p:spPr>
          <a:xfrm>
            <a:off x="1200143" y="366953"/>
            <a:ext cx="3028800" cy="3381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 sz="2300">
                <a:solidFill>
                  <a:srgbClr val="0E0E0E"/>
                </a:solidFill>
                <a:latin typeface="Yeseva One"/>
                <a:ea typeface="Yeseva One"/>
                <a:cs typeface="Yeseva One"/>
                <a:sym typeface="Yeseva One"/>
              </a:rPr>
              <a:t>Chosen Models</a:t>
            </a:r>
            <a:endParaRPr sz="2300">
              <a:solidFill>
                <a:schemeClr val="dk1"/>
              </a:solidFill>
              <a:latin typeface="Calibri"/>
              <a:ea typeface="Calibri"/>
              <a:cs typeface="Calibri"/>
              <a:sym typeface="Calibri"/>
            </a:endParaRPr>
          </a:p>
        </p:txBody>
      </p:sp>
      <p:sp>
        <p:nvSpPr>
          <p:cNvPr id="213" name="Google Shape;213;p31"/>
          <p:cNvSpPr/>
          <p:nvPr/>
        </p:nvSpPr>
        <p:spPr>
          <a:xfrm>
            <a:off x="1250943" y="2005522"/>
            <a:ext cx="3003600" cy="7935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14" name="Google Shape;214;p31"/>
          <p:cNvSpPr/>
          <p:nvPr/>
        </p:nvSpPr>
        <p:spPr>
          <a:xfrm>
            <a:off x="514347" y="2976510"/>
            <a:ext cx="3714600" cy="1080900"/>
          </a:xfrm>
          <a:prstGeom prst="rect">
            <a:avLst/>
          </a:prstGeom>
          <a:noFill/>
          <a:ln>
            <a:noFill/>
          </a:ln>
        </p:spPr>
        <p:txBody>
          <a:bodyPr spcFirstLastPara="1" wrap="square" lIns="34275" tIns="34275" rIns="34275" bIns="34275" anchor="ctr" anchorCtr="0">
            <a:noAutofit/>
          </a:bodyPr>
          <a:lstStyle/>
          <a:p>
            <a:pPr marL="0" marR="0" lvl="0" indent="0" algn="l" rtl="0">
              <a:spcBef>
                <a:spcPts val="0"/>
              </a:spcBef>
              <a:spcAft>
                <a:spcPts val="0"/>
              </a:spcAft>
              <a:buNone/>
            </a:pPr>
            <a:endParaRPr sz="700">
              <a:solidFill>
                <a:schemeClr val="dk1"/>
              </a:solidFill>
              <a:latin typeface="Calibri"/>
              <a:ea typeface="Calibri"/>
              <a:cs typeface="Calibri"/>
              <a:sym typeface="Calibri"/>
            </a:endParaRPr>
          </a:p>
        </p:txBody>
      </p:sp>
      <p:pic>
        <p:nvPicPr>
          <p:cNvPr id="215" name="Google Shape;215;p31" descr="preencoded.png"/>
          <p:cNvPicPr preferRelativeResize="0"/>
          <p:nvPr/>
        </p:nvPicPr>
        <p:blipFill rotWithShape="1">
          <a:blip r:embed="rId5">
            <a:alphaModFix/>
          </a:blip>
          <a:srcRect/>
          <a:stretch/>
        </p:blipFill>
        <p:spPr>
          <a:xfrm>
            <a:off x="3517951" y="122261"/>
            <a:ext cx="958912" cy="1080900"/>
          </a:xfrm>
          <a:prstGeom prst="rect">
            <a:avLst/>
          </a:prstGeom>
          <a:noFill/>
          <a:ln>
            <a:noFill/>
          </a:ln>
        </p:spPr>
      </p:pic>
      <p:sp>
        <p:nvSpPr>
          <p:cNvPr id="216" name="Google Shape;216;p31"/>
          <p:cNvSpPr/>
          <p:nvPr/>
        </p:nvSpPr>
        <p:spPr>
          <a:xfrm>
            <a:off x="1276343" y="2976510"/>
            <a:ext cx="2952600" cy="1080900"/>
          </a:xfrm>
          <a:prstGeom prst="rect">
            <a:avLst/>
          </a:prstGeom>
          <a:noFill/>
          <a:ln>
            <a:noFill/>
          </a:ln>
        </p:spPr>
        <p:txBody>
          <a:bodyPr spcFirstLastPara="1" wrap="square" lIns="34275" tIns="34275" rIns="34275" bIns="34275" anchor="ctr" anchorCtr="0">
            <a:noAutofit/>
          </a:bodyPr>
          <a:lstStyle/>
          <a:p>
            <a:pPr marL="0" marR="0" lvl="0" indent="0" algn="l" rtl="0">
              <a:spcBef>
                <a:spcPts val="0"/>
              </a:spcBef>
              <a:spcAft>
                <a:spcPts val="0"/>
              </a:spcAft>
              <a:buNone/>
            </a:pPr>
            <a:endParaRPr sz="700">
              <a:solidFill>
                <a:schemeClr val="dk1"/>
              </a:solidFill>
              <a:latin typeface="Calibri"/>
              <a:ea typeface="Calibri"/>
              <a:cs typeface="Calibri"/>
              <a:sym typeface="Calibri"/>
            </a:endParaRPr>
          </a:p>
        </p:txBody>
      </p:sp>
      <p:sp>
        <p:nvSpPr>
          <p:cNvPr id="217" name="Google Shape;217;p31"/>
          <p:cNvSpPr/>
          <p:nvPr/>
        </p:nvSpPr>
        <p:spPr>
          <a:xfrm>
            <a:off x="1327643" y="833635"/>
            <a:ext cx="3028800" cy="3381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 sz="1600">
                <a:solidFill>
                  <a:srgbClr val="0E0E0E"/>
                </a:solidFill>
                <a:latin typeface="Yeseva One"/>
                <a:ea typeface="Yeseva One"/>
                <a:cs typeface="Yeseva One"/>
                <a:sym typeface="Yeseva One"/>
              </a:rPr>
              <a:t>CatBoost and LGBM</a:t>
            </a:r>
            <a:endParaRPr sz="1600">
              <a:solidFill>
                <a:schemeClr val="dk1"/>
              </a:solidFill>
              <a:latin typeface="Calibri"/>
              <a:ea typeface="Calibri"/>
              <a:cs typeface="Calibri"/>
              <a:sym typeface="Calibri"/>
            </a:endParaRPr>
          </a:p>
        </p:txBody>
      </p:sp>
      <p:sp>
        <p:nvSpPr>
          <p:cNvPr id="218" name="Google Shape;218;p31"/>
          <p:cNvSpPr/>
          <p:nvPr/>
        </p:nvSpPr>
        <p:spPr>
          <a:xfrm>
            <a:off x="120525" y="1617800"/>
            <a:ext cx="4514400" cy="2887800"/>
          </a:xfrm>
          <a:prstGeom prst="rect">
            <a:avLst/>
          </a:prstGeom>
          <a:noFill/>
          <a:ln>
            <a:noFill/>
          </a:ln>
        </p:spPr>
        <p:txBody>
          <a:bodyPr spcFirstLastPara="1" wrap="square" lIns="0" tIns="0" rIns="0" bIns="0" anchor="t" anchorCtr="0">
            <a:noAutofit/>
          </a:bodyPr>
          <a:lstStyle/>
          <a:p>
            <a:pPr marL="457200" marR="0" lvl="0" indent="-336550" algn="l" rtl="0">
              <a:spcBef>
                <a:spcPts val="0"/>
              </a:spcBef>
              <a:spcAft>
                <a:spcPts val="0"/>
              </a:spcAft>
              <a:buClr>
                <a:schemeClr val="dk1"/>
              </a:buClr>
              <a:buSzPts val="1700"/>
              <a:buFont typeface="Calibri"/>
              <a:buChar char="●"/>
            </a:pPr>
            <a:r>
              <a:rPr lang="en" sz="1700">
                <a:solidFill>
                  <a:schemeClr val="dk1"/>
                </a:solidFill>
                <a:latin typeface="Calibri"/>
                <a:ea typeface="Calibri"/>
                <a:cs typeface="Calibri"/>
                <a:sym typeface="Calibri"/>
              </a:rPr>
              <a:t>Privacy Protecting Black Boxes</a:t>
            </a:r>
            <a:endParaRPr sz="1700">
              <a:solidFill>
                <a:schemeClr val="dk1"/>
              </a:solidFill>
              <a:latin typeface="Calibri"/>
              <a:ea typeface="Calibri"/>
              <a:cs typeface="Calibri"/>
              <a:sym typeface="Calibri"/>
            </a:endParaRPr>
          </a:p>
          <a:p>
            <a:pPr marL="914400" marR="0" lvl="1" indent="-336550" algn="l" rtl="0">
              <a:spcBef>
                <a:spcPts val="0"/>
              </a:spcBef>
              <a:spcAft>
                <a:spcPts val="0"/>
              </a:spcAft>
              <a:buClr>
                <a:schemeClr val="dk1"/>
              </a:buClr>
              <a:buSzPts val="1700"/>
              <a:buFont typeface="Calibri"/>
              <a:buChar char="○"/>
            </a:pPr>
            <a:r>
              <a:rPr lang="en" sz="1700">
                <a:solidFill>
                  <a:schemeClr val="dk1"/>
                </a:solidFill>
                <a:latin typeface="Calibri"/>
                <a:ea typeface="Calibri"/>
                <a:cs typeface="Calibri"/>
                <a:sym typeface="Calibri"/>
              </a:rPr>
              <a:t>But more explainable!</a:t>
            </a:r>
            <a:endParaRPr sz="1700">
              <a:solidFill>
                <a:schemeClr val="dk1"/>
              </a:solidFill>
              <a:latin typeface="Calibri"/>
              <a:ea typeface="Calibri"/>
              <a:cs typeface="Calibri"/>
              <a:sym typeface="Calibri"/>
            </a:endParaRPr>
          </a:p>
          <a:p>
            <a:pPr marL="914400" marR="0" lvl="0" indent="0" algn="l" rtl="0">
              <a:spcBef>
                <a:spcPts val="0"/>
              </a:spcBef>
              <a:spcAft>
                <a:spcPts val="0"/>
              </a:spcAft>
              <a:buNone/>
            </a:pPr>
            <a:endParaRPr sz="1700">
              <a:solidFill>
                <a:schemeClr val="dk1"/>
              </a:solidFill>
              <a:latin typeface="Calibri"/>
              <a:ea typeface="Calibri"/>
              <a:cs typeface="Calibri"/>
              <a:sym typeface="Calibri"/>
            </a:endParaRPr>
          </a:p>
          <a:p>
            <a:pPr marL="457200" marR="0" lvl="0" indent="-336550" algn="l" rtl="0">
              <a:spcBef>
                <a:spcPts val="0"/>
              </a:spcBef>
              <a:spcAft>
                <a:spcPts val="0"/>
              </a:spcAft>
              <a:buClr>
                <a:schemeClr val="dk1"/>
              </a:buClr>
              <a:buSzPts val="1700"/>
              <a:buFont typeface="Calibri"/>
              <a:buChar char="●"/>
            </a:pPr>
            <a:r>
              <a:rPr lang="en" sz="1700">
                <a:solidFill>
                  <a:schemeClr val="dk1"/>
                </a:solidFill>
                <a:latin typeface="Calibri"/>
                <a:ea typeface="Calibri"/>
                <a:cs typeface="Calibri"/>
                <a:sym typeface="Calibri"/>
              </a:rPr>
              <a:t>FAST!</a:t>
            </a:r>
            <a:endParaRPr sz="1700">
              <a:solidFill>
                <a:schemeClr val="dk1"/>
              </a:solidFill>
              <a:latin typeface="Calibri"/>
              <a:ea typeface="Calibri"/>
              <a:cs typeface="Calibri"/>
              <a:sym typeface="Calibri"/>
            </a:endParaRPr>
          </a:p>
          <a:p>
            <a:pPr marL="914400" marR="0" lvl="1" indent="-336550" algn="l" rtl="0">
              <a:spcBef>
                <a:spcPts val="0"/>
              </a:spcBef>
              <a:spcAft>
                <a:spcPts val="0"/>
              </a:spcAft>
              <a:buClr>
                <a:schemeClr val="dk1"/>
              </a:buClr>
              <a:buSzPts val="1700"/>
              <a:buFont typeface="Calibri"/>
              <a:buChar char="○"/>
            </a:pPr>
            <a:r>
              <a:rPr lang="en" sz="1700">
                <a:solidFill>
                  <a:schemeClr val="dk1"/>
                </a:solidFill>
                <a:latin typeface="Calibri"/>
                <a:ea typeface="Calibri"/>
                <a:cs typeface="Calibri"/>
                <a:sym typeface="Calibri"/>
              </a:rPr>
              <a:t>Quick training times to allow for easy adoption of new datasets</a:t>
            </a:r>
            <a:endParaRPr sz="1700">
              <a:solidFill>
                <a:schemeClr val="dk1"/>
              </a:solidFill>
              <a:latin typeface="Calibri"/>
              <a:ea typeface="Calibri"/>
              <a:cs typeface="Calibri"/>
              <a:sym typeface="Calibri"/>
            </a:endParaRPr>
          </a:p>
          <a:p>
            <a:pPr marL="914400" marR="0" lvl="0" indent="0" algn="l" rtl="0">
              <a:spcBef>
                <a:spcPts val="0"/>
              </a:spcBef>
              <a:spcAft>
                <a:spcPts val="0"/>
              </a:spcAft>
              <a:buNone/>
            </a:pPr>
            <a:endParaRPr sz="1700">
              <a:solidFill>
                <a:schemeClr val="dk1"/>
              </a:solidFill>
              <a:latin typeface="Calibri"/>
              <a:ea typeface="Calibri"/>
              <a:cs typeface="Calibri"/>
              <a:sym typeface="Calibri"/>
            </a:endParaRPr>
          </a:p>
          <a:p>
            <a:pPr marL="457200" marR="0" lvl="0" indent="-336550" algn="l" rtl="0">
              <a:spcBef>
                <a:spcPts val="0"/>
              </a:spcBef>
              <a:spcAft>
                <a:spcPts val="0"/>
              </a:spcAft>
              <a:buClr>
                <a:schemeClr val="dk1"/>
              </a:buClr>
              <a:buSzPts val="1700"/>
              <a:buFont typeface="Calibri"/>
              <a:buChar char="●"/>
            </a:pPr>
            <a:r>
              <a:rPr lang="en" sz="1700">
                <a:solidFill>
                  <a:schemeClr val="dk1"/>
                </a:solidFill>
                <a:latin typeface="Calibri"/>
                <a:ea typeface="Calibri"/>
                <a:cs typeface="Calibri"/>
                <a:sym typeface="Calibri"/>
              </a:rPr>
              <a:t>Not all or Nothing!</a:t>
            </a:r>
            <a:endParaRPr sz="1700">
              <a:solidFill>
                <a:schemeClr val="dk1"/>
              </a:solidFill>
              <a:latin typeface="Calibri"/>
              <a:ea typeface="Calibri"/>
              <a:cs typeface="Calibri"/>
              <a:sym typeface="Calibri"/>
            </a:endParaRPr>
          </a:p>
          <a:p>
            <a:pPr marL="914400" marR="0" lvl="1" indent="-336550" algn="l" rtl="0">
              <a:spcBef>
                <a:spcPts val="0"/>
              </a:spcBef>
              <a:spcAft>
                <a:spcPts val="0"/>
              </a:spcAft>
              <a:buClr>
                <a:schemeClr val="dk1"/>
              </a:buClr>
              <a:buSzPts val="1700"/>
              <a:buFont typeface="Calibri"/>
              <a:buChar char="○"/>
            </a:pPr>
            <a:r>
              <a:rPr lang="en" sz="1700">
                <a:solidFill>
                  <a:schemeClr val="dk1"/>
                </a:solidFill>
                <a:latin typeface="Calibri"/>
                <a:ea typeface="Calibri"/>
                <a:cs typeface="Calibri"/>
                <a:sym typeface="Calibri"/>
              </a:rPr>
              <a:t>Gives the ability to predict the probability of different outcomes,  not just the most likely!</a:t>
            </a:r>
            <a:endParaRPr sz="1700">
              <a:solidFill>
                <a:schemeClr val="dk1"/>
              </a:solidFill>
              <a:latin typeface="Calibri"/>
              <a:ea typeface="Calibri"/>
              <a:cs typeface="Calibri"/>
              <a:sym typeface="Calibri"/>
            </a:endParaRPr>
          </a:p>
          <a:p>
            <a:pPr marL="0" marR="0" lvl="0" indent="0" algn="l" rtl="0">
              <a:spcBef>
                <a:spcPts val="0"/>
              </a:spcBef>
              <a:spcAft>
                <a:spcPts val="0"/>
              </a:spcAft>
              <a:buNone/>
            </a:pPr>
            <a:endParaRPr sz="1700">
              <a:solidFill>
                <a:schemeClr val="dk1"/>
              </a:solidFill>
              <a:latin typeface="Calibri"/>
              <a:ea typeface="Calibri"/>
              <a:cs typeface="Calibri"/>
              <a:sym typeface="Calibri"/>
            </a:endParaRPr>
          </a:p>
        </p:txBody>
      </p:sp>
      <p:pic>
        <p:nvPicPr>
          <p:cNvPr id="219" name="Google Shape;219;p31" descr="preencoded.png"/>
          <p:cNvPicPr preferRelativeResize="0"/>
          <p:nvPr/>
        </p:nvPicPr>
        <p:blipFill rotWithShape="1">
          <a:blip r:embed="rId6">
            <a:alphaModFix/>
          </a:blip>
          <a:srcRect/>
          <a:stretch/>
        </p:blipFill>
        <p:spPr>
          <a:xfrm>
            <a:off x="8267657" y="228905"/>
            <a:ext cx="495298" cy="444759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p32"/>
          <p:cNvSpPr/>
          <p:nvPr/>
        </p:nvSpPr>
        <p:spPr>
          <a:xfrm rot="10588671">
            <a:off x="-1898319" y="4367273"/>
            <a:ext cx="11773539" cy="3657890"/>
          </a:xfrm>
          <a:prstGeom prst="rtTriangle">
            <a:avLst/>
          </a:prstGeom>
          <a:solidFill>
            <a:srgbClr val="D194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225" name="Google Shape;225;p32"/>
          <p:cNvSpPr/>
          <p:nvPr/>
        </p:nvSpPr>
        <p:spPr>
          <a:xfrm rot="9673796">
            <a:off x="-331461" y="2727014"/>
            <a:ext cx="11272922" cy="4467236"/>
          </a:xfrm>
          <a:prstGeom prst="rtTriangle">
            <a:avLst/>
          </a:prstGeom>
          <a:solidFill>
            <a:srgbClr val="D194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226" name="Google Shape;226;p32"/>
          <p:cNvSpPr txBox="1">
            <a:spLocks noGrp="1"/>
          </p:cNvSpPr>
          <p:nvPr>
            <p:ph type="title"/>
          </p:nvPr>
        </p:nvSpPr>
        <p:spPr>
          <a:xfrm>
            <a:off x="730449" y="151150"/>
            <a:ext cx="4445849" cy="994200"/>
          </a:xfrm>
          <a:prstGeom prst="rect">
            <a:avLst/>
          </a:prstGeom>
        </p:spPr>
        <p:txBody>
          <a:bodyPr spcFirstLastPara="1" wrap="square" lIns="68575" tIns="34275" rIns="68575" bIns="34275" anchor="ctr" anchorCtr="0">
            <a:normAutofit/>
          </a:bodyPr>
          <a:lstStyle/>
          <a:p>
            <a:pPr marL="0" lvl="0" indent="0" algn="l" rtl="0">
              <a:spcBef>
                <a:spcPts val="0"/>
              </a:spcBef>
              <a:spcAft>
                <a:spcPts val="0"/>
              </a:spcAft>
              <a:buNone/>
            </a:pPr>
            <a:r>
              <a:rPr lang="en" b="1" dirty="0"/>
              <a:t>I’m not a lawyer, but…</a:t>
            </a:r>
            <a:endParaRPr b="1" dirty="0"/>
          </a:p>
        </p:txBody>
      </p:sp>
      <p:sp>
        <p:nvSpPr>
          <p:cNvPr id="227" name="Google Shape;227;p32"/>
          <p:cNvSpPr txBox="1">
            <a:spLocks noGrp="1"/>
          </p:cNvSpPr>
          <p:nvPr>
            <p:ph type="body" idx="2"/>
          </p:nvPr>
        </p:nvSpPr>
        <p:spPr>
          <a:xfrm>
            <a:off x="5082450" y="307650"/>
            <a:ext cx="3418500" cy="4433100"/>
          </a:xfrm>
          <a:prstGeom prst="rect">
            <a:avLst/>
          </a:prstGeom>
        </p:spPr>
        <p:txBody>
          <a:bodyPr spcFirstLastPara="1" wrap="square" lIns="68575" tIns="34275" rIns="68575" bIns="34275" anchor="t" anchorCtr="0">
            <a:normAutofit/>
          </a:bodyPr>
          <a:lstStyle/>
          <a:p>
            <a:pPr marL="0" lvl="0" indent="0" algn="l" rtl="0">
              <a:spcBef>
                <a:spcPts val="800"/>
              </a:spcBef>
              <a:spcAft>
                <a:spcPts val="0"/>
              </a:spcAft>
              <a:buNone/>
            </a:pPr>
            <a:endParaRPr sz="2500"/>
          </a:p>
          <a:p>
            <a:pPr marL="0" lvl="0" indent="0" algn="l" rtl="0">
              <a:spcBef>
                <a:spcPts val="800"/>
              </a:spcBef>
              <a:spcAft>
                <a:spcPts val="0"/>
              </a:spcAft>
              <a:buNone/>
            </a:pPr>
            <a:r>
              <a:rPr lang="en" sz="2500"/>
              <a:t>We’re not here to replace lawyers, we’re here to help them.</a:t>
            </a:r>
            <a:endParaRPr sz="2500"/>
          </a:p>
          <a:p>
            <a:pPr marL="0" lvl="0" indent="0" algn="l" rtl="0">
              <a:spcBef>
                <a:spcPts val="800"/>
              </a:spcBef>
              <a:spcAft>
                <a:spcPts val="0"/>
              </a:spcAft>
              <a:buNone/>
            </a:pPr>
            <a:endParaRPr sz="2500"/>
          </a:p>
          <a:p>
            <a:pPr marL="0" lvl="0" indent="0" algn="l" rtl="0">
              <a:spcBef>
                <a:spcPts val="800"/>
              </a:spcBef>
              <a:spcAft>
                <a:spcPts val="0"/>
              </a:spcAft>
              <a:buNone/>
            </a:pPr>
            <a:endParaRPr sz="2500"/>
          </a:p>
          <a:p>
            <a:pPr marL="0" lvl="0" indent="0" algn="l" rtl="0">
              <a:spcBef>
                <a:spcPts val="800"/>
              </a:spcBef>
              <a:spcAft>
                <a:spcPts val="0"/>
              </a:spcAft>
              <a:buNone/>
            </a:pPr>
            <a:r>
              <a:rPr lang="en" sz="2700"/>
              <a:t>This tool is only helpful in the hands of a skilled lawyer or legal team. </a:t>
            </a:r>
            <a:endParaRPr sz="2700"/>
          </a:p>
        </p:txBody>
      </p:sp>
      <p:pic>
        <p:nvPicPr>
          <p:cNvPr id="228" name="Google Shape;228;p32"/>
          <p:cNvPicPr preferRelativeResize="0"/>
          <p:nvPr/>
        </p:nvPicPr>
        <p:blipFill rotWithShape="1">
          <a:blip r:embed="rId3">
            <a:alphaModFix/>
          </a:blip>
          <a:srcRect b="1380"/>
          <a:stretch/>
        </p:blipFill>
        <p:spPr>
          <a:xfrm>
            <a:off x="541400" y="1369225"/>
            <a:ext cx="3886201" cy="3041275"/>
          </a:xfrm>
          <a:prstGeom prst="rect">
            <a:avLst/>
          </a:prstGeom>
          <a:noFill/>
          <a:ln>
            <a:noFill/>
          </a:ln>
        </p:spPr>
      </p:pic>
      <p:pic>
        <p:nvPicPr>
          <p:cNvPr id="229" name="Google Shape;229;p32" descr="preencoded.png"/>
          <p:cNvPicPr preferRelativeResize="0"/>
          <p:nvPr/>
        </p:nvPicPr>
        <p:blipFill rotWithShape="1">
          <a:blip r:embed="rId4">
            <a:alphaModFix/>
          </a:blip>
          <a:srcRect/>
          <a:stretch/>
        </p:blipFill>
        <p:spPr>
          <a:xfrm>
            <a:off x="92950" y="114800"/>
            <a:ext cx="637500" cy="474150"/>
          </a:xfrm>
          <a:prstGeom prst="rect">
            <a:avLst/>
          </a:prstGeom>
          <a:noFill/>
          <a:ln>
            <a:noFill/>
          </a:ln>
        </p:spPr>
      </p:pic>
      <p:pic>
        <p:nvPicPr>
          <p:cNvPr id="230" name="Google Shape;230;p32" descr="preencoded.png"/>
          <p:cNvPicPr preferRelativeResize="0"/>
          <p:nvPr/>
        </p:nvPicPr>
        <p:blipFill rotWithShape="1">
          <a:blip r:embed="rId4">
            <a:alphaModFix/>
          </a:blip>
          <a:srcRect/>
          <a:stretch/>
        </p:blipFill>
        <p:spPr>
          <a:xfrm rot="10800000">
            <a:off x="4427600" y="114800"/>
            <a:ext cx="637500" cy="4741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33"/>
          <p:cNvSpPr/>
          <p:nvPr/>
        </p:nvSpPr>
        <p:spPr>
          <a:xfrm>
            <a:off x="35850" y="1035500"/>
            <a:ext cx="9072300" cy="794700"/>
          </a:xfrm>
          <a:prstGeom prst="flowChartAlternateProcess">
            <a:avLst/>
          </a:prstGeom>
          <a:solidFill>
            <a:srgbClr val="D1945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90000"/>
              </a:lnSpc>
              <a:spcBef>
                <a:spcPts val="800"/>
              </a:spcBef>
              <a:spcAft>
                <a:spcPts val="0"/>
              </a:spcAft>
              <a:buClr>
                <a:schemeClr val="dk1"/>
              </a:buClr>
              <a:buSzPts val="1100"/>
              <a:buFont typeface="Arial"/>
              <a:buNone/>
            </a:pPr>
            <a:r>
              <a:rPr lang="en" sz="1800" b="1">
                <a:solidFill>
                  <a:schemeClr val="dk1"/>
                </a:solidFill>
                <a:latin typeface="EB Garamond"/>
                <a:ea typeface="EB Garamond"/>
                <a:cs typeface="EB Garamond"/>
                <a:sym typeface="EB Garamond"/>
              </a:rPr>
              <a:t>                    Outcome Variable: </a:t>
            </a:r>
            <a:r>
              <a:rPr lang="en" sz="1800">
                <a:solidFill>
                  <a:schemeClr val="dk1"/>
                </a:solidFill>
                <a:latin typeface="EB Garamond Medium"/>
                <a:ea typeface="EB Garamond Medium"/>
                <a:cs typeface="EB Garamond Medium"/>
                <a:sym typeface="EB Garamond Medium"/>
              </a:rPr>
              <a:t>The</a:t>
            </a:r>
            <a:r>
              <a:rPr lang="en" sz="1800" b="1">
                <a:solidFill>
                  <a:schemeClr val="dk1"/>
                </a:solidFill>
                <a:latin typeface="EB Garamond"/>
                <a:ea typeface="EB Garamond"/>
                <a:cs typeface="EB Garamond"/>
                <a:sym typeface="EB Garamond"/>
              </a:rPr>
              <a:t> type of sentence </a:t>
            </a:r>
            <a:r>
              <a:rPr lang="en" sz="1800">
                <a:solidFill>
                  <a:schemeClr val="dk1"/>
                </a:solidFill>
                <a:latin typeface="EB Garamond Medium"/>
                <a:ea typeface="EB Garamond Medium"/>
                <a:cs typeface="EB Garamond Medium"/>
                <a:sym typeface="EB Garamond Medium"/>
              </a:rPr>
              <a:t>an</a:t>
            </a:r>
            <a:r>
              <a:rPr lang="en" sz="1800" b="1">
                <a:solidFill>
                  <a:schemeClr val="dk1"/>
                </a:solidFill>
                <a:latin typeface="EB Garamond"/>
                <a:ea typeface="EB Garamond"/>
                <a:cs typeface="EB Garamond"/>
                <a:sym typeface="EB Garamond"/>
              </a:rPr>
              <a:t> accused person might be subject to</a:t>
            </a:r>
            <a:r>
              <a:rPr lang="en" sz="1800">
                <a:solidFill>
                  <a:schemeClr val="dk1"/>
                </a:solidFill>
                <a:latin typeface="EB Garamond Medium"/>
                <a:ea typeface="EB Garamond Medium"/>
                <a:cs typeface="EB Garamond Medium"/>
                <a:sym typeface="EB Garamond Medium"/>
              </a:rPr>
              <a:t> </a:t>
            </a:r>
            <a:endParaRPr sz="1800">
              <a:solidFill>
                <a:schemeClr val="dk1"/>
              </a:solidFill>
              <a:latin typeface="EB Garamond Medium"/>
              <a:ea typeface="EB Garamond Medium"/>
              <a:cs typeface="EB Garamond Medium"/>
              <a:sym typeface="EB Garamond Medium"/>
            </a:endParaRPr>
          </a:p>
          <a:p>
            <a:pPr marL="0" lvl="0" indent="0" algn="ctr" rtl="0">
              <a:spcBef>
                <a:spcPts val="0"/>
              </a:spcBef>
              <a:spcAft>
                <a:spcPts val="0"/>
              </a:spcAft>
              <a:buNone/>
            </a:pPr>
            <a:endParaRPr>
              <a:latin typeface="Calibri"/>
              <a:ea typeface="Calibri"/>
              <a:cs typeface="Calibri"/>
              <a:sym typeface="Calibri"/>
            </a:endParaRPr>
          </a:p>
        </p:txBody>
      </p:sp>
      <p:sp>
        <p:nvSpPr>
          <p:cNvPr id="237" name="Google Shape;237;p33"/>
          <p:cNvSpPr/>
          <p:nvPr/>
        </p:nvSpPr>
        <p:spPr>
          <a:xfrm>
            <a:off x="8762955" y="3943172"/>
            <a:ext cx="381000" cy="1200000"/>
          </a:xfrm>
          <a:prstGeom prst="rect">
            <a:avLst/>
          </a:prstGeom>
          <a:noFill/>
          <a:ln>
            <a:noFill/>
          </a:ln>
        </p:spPr>
        <p:txBody>
          <a:bodyPr spcFirstLastPara="1" wrap="square" lIns="34275" tIns="34275" rIns="34275" bIns="34275" anchor="ctr" anchorCtr="0">
            <a:noAutofit/>
          </a:bodyPr>
          <a:lstStyle/>
          <a:p>
            <a:pPr marL="0" marR="0" lvl="0" indent="0" algn="l" rtl="0">
              <a:spcBef>
                <a:spcPts val="0"/>
              </a:spcBef>
              <a:spcAft>
                <a:spcPts val="0"/>
              </a:spcAft>
              <a:buNone/>
            </a:pPr>
            <a:endParaRPr sz="700">
              <a:solidFill>
                <a:schemeClr val="dk1"/>
              </a:solidFill>
              <a:latin typeface="Calibri"/>
              <a:ea typeface="Calibri"/>
              <a:cs typeface="Calibri"/>
              <a:sym typeface="Calibri"/>
            </a:endParaRPr>
          </a:p>
        </p:txBody>
      </p:sp>
      <p:sp>
        <p:nvSpPr>
          <p:cNvPr id="238" name="Google Shape;238;p33"/>
          <p:cNvSpPr/>
          <p:nvPr/>
        </p:nvSpPr>
        <p:spPr>
          <a:xfrm>
            <a:off x="0" y="81375"/>
            <a:ext cx="9144000" cy="611700"/>
          </a:xfrm>
          <a:prstGeom prst="rect">
            <a:avLst/>
          </a:prstGeom>
          <a:noFill/>
          <a:ln>
            <a:noFill/>
          </a:ln>
          <a:effectLst>
            <a:outerShdw blurRad="57150" dist="19050" dir="5400000" algn="bl" rotWithShape="0">
              <a:srgbClr val="E39748">
                <a:alpha val="12000"/>
              </a:srgbClr>
            </a:outerShdw>
            <a:reflection stA="18000" endPos="30000" dist="38100" dir="5400000" fadeDir="5400012" sy="-100000" algn="bl" rotWithShape="0"/>
          </a:effectLst>
        </p:spPr>
        <p:txBody>
          <a:bodyPr spcFirstLastPara="1" wrap="square" lIns="0" tIns="0" rIns="0" bIns="0" anchor="t" anchorCtr="0">
            <a:noAutofit/>
          </a:bodyPr>
          <a:lstStyle/>
          <a:p>
            <a:pPr marL="0" marR="0" lvl="0" indent="0" algn="ctr" rtl="0">
              <a:spcBef>
                <a:spcPts val="0"/>
              </a:spcBef>
              <a:spcAft>
                <a:spcPts val="0"/>
              </a:spcAft>
              <a:buNone/>
            </a:pPr>
            <a:r>
              <a:rPr lang="en" sz="3600">
                <a:solidFill>
                  <a:srgbClr val="272727"/>
                </a:solidFill>
                <a:latin typeface="Yeseva One"/>
                <a:ea typeface="Yeseva One"/>
                <a:cs typeface="Yeseva One"/>
                <a:sym typeface="Yeseva One"/>
              </a:rPr>
              <a:t>Data</a:t>
            </a:r>
            <a:endParaRPr sz="3600">
              <a:solidFill>
                <a:srgbClr val="272727"/>
              </a:solidFill>
              <a:latin typeface="Yeseva One"/>
              <a:ea typeface="Yeseva One"/>
              <a:cs typeface="Yeseva One"/>
              <a:sym typeface="Yeseva One"/>
            </a:endParaRPr>
          </a:p>
          <a:p>
            <a:pPr marL="0" marR="0" lvl="0" indent="0" algn="ctr" rtl="0">
              <a:spcBef>
                <a:spcPts val="0"/>
              </a:spcBef>
              <a:spcAft>
                <a:spcPts val="0"/>
              </a:spcAft>
              <a:buNone/>
            </a:pPr>
            <a:r>
              <a:rPr lang="en" sz="3600">
                <a:solidFill>
                  <a:srgbClr val="272727"/>
                </a:solidFill>
                <a:latin typeface="Yeseva One"/>
                <a:ea typeface="Yeseva One"/>
                <a:cs typeface="Yeseva One"/>
                <a:sym typeface="Yeseva One"/>
              </a:rPr>
              <a:t> </a:t>
            </a:r>
            <a:endParaRPr sz="3600">
              <a:solidFill>
                <a:srgbClr val="272727"/>
              </a:solidFill>
              <a:latin typeface="Yeseva One"/>
              <a:ea typeface="Yeseva One"/>
              <a:cs typeface="Yeseva One"/>
              <a:sym typeface="Yeseva One"/>
            </a:endParaRPr>
          </a:p>
        </p:txBody>
      </p:sp>
      <p:pic>
        <p:nvPicPr>
          <p:cNvPr id="239" name="Google Shape;239;p33"/>
          <p:cNvPicPr preferRelativeResize="0"/>
          <p:nvPr/>
        </p:nvPicPr>
        <p:blipFill>
          <a:blip r:embed="rId3">
            <a:alphaModFix/>
          </a:blip>
          <a:stretch>
            <a:fillRect/>
          </a:stretch>
        </p:blipFill>
        <p:spPr>
          <a:xfrm>
            <a:off x="253700" y="1087513"/>
            <a:ext cx="690675" cy="690675"/>
          </a:xfrm>
          <a:prstGeom prst="rect">
            <a:avLst/>
          </a:prstGeom>
          <a:noFill/>
          <a:ln>
            <a:noFill/>
          </a:ln>
        </p:spPr>
      </p:pic>
      <p:pic>
        <p:nvPicPr>
          <p:cNvPr id="240" name="Google Shape;240;p33"/>
          <p:cNvPicPr preferRelativeResize="0"/>
          <p:nvPr/>
        </p:nvPicPr>
        <p:blipFill>
          <a:blip r:embed="rId4">
            <a:alphaModFix/>
          </a:blip>
          <a:stretch>
            <a:fillRect/>
          </a:stretch>
        </p:blipFill>
        <p:spPr>
          <a:xfrm>
            <a:off x="132125" y="3284000"/>
            <a:ext cx="933850" cy="933850"/>
          </a:xfrm>
          <a:prstGeom prst="rect">
            <a:avLst/>
          </a:prstGeom>
          <a:noFill/>
          <a:ln>
            <a:noFill/>
          </a:ln>
        </p:spPr>
      </p:pic>
      <p:sp>
        <p:nvSpPr>
          <p:cNvPr id="241" name="Google Shape;241;p33"/>
          <p:cNvSpPr txBox="1"/>
          <p:nvPr/>
        </p:nvSpPr>
        <p:spPr>
          <a:xfrm>
            <a:off x="1165150" y="1893000"/>
            <a:ext cx="7978800" cy="32505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800"/>
              </a:spcBef>
              <a:spcAft>
                <a:spcPts val="0"/>
              </a:spcAft>
              <a:buNone/>
            </a:pPr>
            <a:r>
              <a:rPr lang="en" sz="1800" b="1">
                <a:solidFill>
                  <a:schemeClr val="dk1"/>
                </a:solidFill>
                <a:latin typeface="EB Garamond"/>
                <a:ea typeface="EB Garamond"/>
                <a:cs typeface="EB Garamond"/>
                <a:sym typeface="EB Garamond"/>
              </a:rPr>
              <a:t>Predictors: </a:t>
            </a:r>
            <a:endParaRPr sz="1800" b="1">
              <a:solidFill>
                <a:schemeClr val="dk1"/>
              </a:solidFill>
              <a:latin typeface="EB Garamond"/>
              <a:ea typeface="EB Garamond"/>
              <a:cs typeface="EB Garamond"/>
              <a:sym typeface="EB Garamond"/>
            </a:endParaRPr>
          </a:p>
          <a:p>
            <a:pPr marL="457200" lvl="0" indent="-342900" algn="l" rtl="0">
              <a:lnSpc>
                <a:spcPct val="90000"/>
              </a:lnSpc>
              <a:spcBef>
                <a:spcPts val="800"/>
              </a:spcBef>
              <a:spcAft>
                <a:spcPts val="0"/>
              </a:spcAft>
              <a:buClr>
                <a:schemeClr val="dk1"/>
              </a:buClr>
              <a:buSzPts val="1800"/>
              <a:buFont typeface="EB Garamond Medium"/>
              <a:buChar char="●"/>
            </a:pPr>
            <a:r>
              <a:rPr lang="en" sz="1900" b="1">
                <a:solidFill>
                  <a:schemeClr val="dk1"/>
                </a:solidFill>
                <a:latin typeface="EB Garamond"/>
                <a:ea typeface="EB Garamond"/>
                <a:cs typeface="EB Garamond"/>
                <a:sym typeface="EB Garamond"/>
              </a:rPr>
              <a:t>Demographic Information</a:t>
            </a:r>
            <a:r>
              <a:rPr lang="en" sz="1800">
                <a:solidFill>
                  <a:schemeClr val="dk1"/>
                </a:solidFill>
                <a:latin typeface="EB Garamond Medium"/>
                <a:ea typeface="EB Garamond Medium"/>
                <a:cs typeface="EB Garamond Medium"/>
                <a:sym typeface="EB Garamond Medium"/>
              </a:rPr>
              <a:t> (Age, Gender, Race)</a:t>
            </a:r>
            <a:endParaRPr sz="1800">
              <a:solidFill>
                <a:schemeClr val="dk1"/>
              </a:solidFill>
              <a:latin typeface="EB Garamond Medium"/>
              <a:ea typeface="EB Garamond Medium"/>
              <a:cs typeface="EB Garamond Medium"/>
              <a:sym typeface="EB Garamond Medium"/>
            </a:endParaRPr>
          </a:p>
          <a:p>
            <a:pPr marL="914400" lvl="0" indent="0" algn="l" rtl="0">
              <a:lnSpc>
                <a:spcPct val="90000"/>
              </a:lnSpc>
              <a:spcBef>
                <a:spcPts val="800"/>
              </a:spcBef>
              <a:spcAft>
                <a:spcPts val="0"/>
              </a:spcAft>
              <a:buNone/>
            </a:pPr>
            <a:endParaRPr sz="1800">
              <a:solidFill>
                <a:schemeClr val="dk1"/>
              </a:solidFill>
              <a:latin typeface="EB Garamond Medium"/>
              <a:ea typeface="EB Garamond Medium"/>
              <a:cs typeface="EB Garamond Medium"/>
              <a:sym typeface="EB Garamond Medium"/>
            </a:endParaRPr>
          </a:p>
          <a:p>
            <a:pPr marL="457200" lvl="0" indent="-342900" algn="l" rtl="0">
              <a:lnSpc>
                <a:spcPct val="115000"/>
              </a:lnSpc>
              <a:spcBef>
                <a:spcPts val="800"/>
              </a:spcBef>
              <a:spcAft>
                <a:spcPts val="0"/>
              </a:spcAft>
              <a:buClr>
                <a:schemeClr val="dk1"/>
              </a:buClr>
              <a:buSzPts val="1800"/>
              <a:buFont typeface="EB Garamond Medium"/>
              <a:buChar char="●"/>
            </a:pPr>
            <a:r>
              <a:rPr lang="en" sz="1900" b="1">
                <a:solidFill>
                  <a:schemeClr val="dk1"/>
                </a:solidFill>
                <a:latin typeface="EB Garamond"/>
                <a:ea typeface="EB Garamond"/>
                <a:cs typeface="EB Garamond"/>
                <a:sym typeface="EB Garamond"/>
              </a:rPr>
              <a:t>Legal &amp; Criminal Information </a:t>
            </a:r>
            <a:r>
              <a:rPr lang="en" sz="1800">
                <a:solidFill>
                  <a:schemeClr val="dk1"/>
                </a:solidFill>
                <a:latin typeface="EB Garamond Medium"/>
                <a:ea typeface="EB Garamond Medium"/>
                <a:cs typeface="EB Garamond Medium"/>
                <a:sym typeface="EB Garamond Medium"/>
              </a:rPr>
              <a:t>(</a:t>
            </a:r>
            <a:r>
              <a:rPr lang="en" sz="1800" u="sng">
                <a:solidFill>
                  <a:schemeClr val="dk1"/>
                </a:solidFill>
                <a:latin typeface="EB Garamond Medium"/>
                <a:ea typeface="EB Garamond Medium"/>
                <a:cs typeface="EB Garamond Medium"/>
                <a:sym typeface="EB Garamond Medium"/>
              </a:rPr>
              <a:t>Legal proceedings</a:t>
            </a:r>
            <a:r>
              <a:rPr lang="en" sz="1800">
                <a:solidFill>
                  <a:schemeClr val="dk1"/>
                </a:solidFill>
                <a:latin typeface="EB Garamond Medium"/>
                <a:ea typeface="EB Garamond Medium"/>
                <a:cs typeface="EB Garamond Medium"/>
                <a:sym typeface="EB Garamond Medium"/>
              </a:rPr>
              <a:t> &amp; charges, including offense category, primary charge flag, </a:t>
            </a:r>
            <a:r>
              <a:rPr lang="en" sz="1800" u="sng">
                <a:solidFill>
                  <a:schemeClr val="dk1"/>
                </a:solidFill>
                <a:latin typeface="EB Garamond Medium"/>
                <a:ea typeface="EB Garamond Medium"/>
                <a:cs typeface="EB Garamond Medium"/>
                <a:sym typeface="EB Garamond Medium"/>
              </a:rPr>
              <a:t>charge count</a:t>
            </a:r>
            <a:r>
              <a:rPr lang="en" sz="1800">
                <a:solidFill>
                  <a:schemeClr val="dk1"/>
                </a:solidFill>
                <a:latin typeface="EB Garamond Medium"/>
                <a:ea typeface="EB Garamond Medium"/>
                <a:cs typeface="EB Garamond Medium"/>
                <a:sym typeface="EB Garamond Medium"/>
              </a:rPr>
              <a:t>, specific charged offenses, </a:t>
            </a:r>
            <a:r>
              <a:rPr lang="en" sz="1800" u="sng">
                <a:solidFill>
                  <a:schemeClr val="dk1"/>
                </a:solidFill>
                <a:latin typeface="EB Garamond Medium"/>
                <a:ea typeface="EB Garamond Medium"/>
                <a:cs typeface="EB Garamond Medium"/>
                <a:sym typeface="EB Garamond Medium"/>
              </a:rPr>
              <a:t>crime types</a:t>
            </a:r>
            <a:r>
              <a:rPr lang="en" sz="1800">
                <a:solidFill>
                  <a:schemeClr val="dk1"/>
                </a:solidFill>
                <a:latin typeface="EB Garamond Medium"/>
                <a:ea typeface="EB Garamond Medium"/>
                <a:cs typeface="EB Garamond Medium"/>
                <a:sym typeface="EB Garamond Medium"/>
              </a:rPr>
              <a:t>)</a:t>
            </a:r>
            <a:endParaRPr sz="1800">
              <a:solidFill>
                <a:schemeClr val="dk1"/>
              </a:solidFill>
              <a:latin typeface="EB Garamond Medium"/>
              <a:ea typeface="EB Garamond Medium"/>
              <a:cs typeface="EB Garamond Medium"/>
              <a:sym typeface="EB Garamond Medium"/>
            </a:endParaRPr>
          </a:p>
          <a:p>
            <a:pPr marL="914400" lvl="0" indent="0" algn="l" rtl="0">
              <a:lnSpc>
                <a:spcPct val="115000"/>
              </a:lnSpc>
              <a:spcBef>
                <a:spcPts val="800"/>
              </a:spcBef>
              <a:spcAft>
                <a:spcPts val="0"/>
              </a:spcAft>
              <a:buNone/>
            </a:pPr>
            <a:endParaRPr sz="1800">
              <a:solidFill>
                <a:schemeClr val="dk1"/>
              </a:solidFill>
              <a:latin typeface="EB Garamond Medium"/>
              <a:ea typeface="EB Garamond Medium"/>
              <a:cs typeface="EB Garamond Medium"/>
              <a:sym typeface="EB Garamond Medium"/>
            </a:endParaRPr>
          </a:p>
          <a:p>
            <a:pPr marL="457200" lvl="0" indent="-342900" algn="l" rtl="0">
              <a:lnSpc>
                <a:spcPct val="90000"/>
              </a:lnSpc>
              <a:spcBef>
                <a:spcPts val="800"/>
              </a:spcBef>
              <a:spcAft>
                <a:spcPts val="0"/>
              </a:spcAft>
              <a:buClr>
                <a:schemeClr val="dk1"/>
              </a:buClr>
              <a:buSzPts val="1800"/>
              <a:buFont typeface="EB Garamond Medium"/>
              <a:buChar char="●"/>
            </a:pPr>
            <a:r>
              <a:rPr lang="en" sz="1800" b="1">
                <a:solidFill>
                  <a:schemeClr val="dk1"/>
                </a:solidFill>
                <a:latin typeface="EB Garamond"/>
                <a:ea typeface="EB Garamond"/>
                <a:cs typeface="EB Garamond"/>
                <a:sym typeface="EB Garamond"/>
              </a:rPr>
              <a:t>Incident Details</a:t>
            </a:r>
            <a:r>
              <a:rPr lang="en" sz="1800">
                <a:solidFill>
                  <a:schemeClr val="dk1"/>
                </a:solidFill>
                <a:latin typeface="EB Garamond Medium"/>
                <a:ea typeface="EB Garamond Medium"/>
                <a:cs typeface="EB Garamond Medium"/>
                <a:sym typeface="EB Garamond Medium"/>
              </a:rPr>
              <a:t> (</a:t>
            </a:r>
            <a:r>
              <a:rPr lang="en" sz="1800" u="sng">
                <a:solidFill>
                  <a:schemeClr val="dk1"/>
                </a:solidFill>
                <a:latin typeface="EB Garamond Medium"/>
                <a:ea typeface="EB Garamond Medium"/>
                <a:cs typeface="EB Garamond Medium"/>
                <a:sym typeface="EB Garamond Medium"/>
              </a:rPr>
              <a:t>Location</a:t>
            </a:r>
            <a:r>
              <a:rPr lang="en" sz="1800">
                <a:solidFill>
                  <a:schemeClr val="dk1"/>
                </a:solidFill>
                <a:latin typeface="EB Garamond Medium"/>
                <a:ea typeface="EB Garamond Medium"/>
                <a:cs typeface="EB Garamond Medium"/>
                <a:sym typeface="EB Garamond Medium"/>
              </a:rPr>
              <a:t>, the law enforcement agencies involved, </a:t>
            </a:r>
            <a:r>
              <a:rPr lang="en" sz="1800" u="sng">
                <a:solidFill>
                  <a:schemeClr val="dk1"/>
                </a:solidFill>
                <a:latin typeface="EB Garamond Medium"/>
                <a:ea typeface="EB Garamond Medium"/>
                <a:cs typeface="EB Garamond Medium"/>
                <a:sym typeface="EB Garamond Medium"/>
              </a:rPr>
              <a:t>dates of incident </a:t>
            </a:r>
            <a:r>
              <a:rPr lang="en" sz="1800">
                <a:solidFill>
                  <a:schemeClr val="dk1"/>
                </a:solidFill>
                <a:latin typeface="EB Garamond Medium"/>
                <a:ea typeface="EB Garamond Medium"/>
                <a:cs typeface="EB Garamond Medium"/>
                <a:sym typeface="EB Garamond Medium"/>
              </a:rPr>
              <a:t>and arrest &amp; the duration between the incident and arrest)</a:t>
            </a:r>
            <a:endParaRPr sz="1800">
              <a:solidFill>
                <a:schemeClr val="dk1"/>
              </a:solidFill>
              <a:latin typeface="EB Garamond Medium"/>
              <a:ea typeface="EB Garamond Medium"/>
              <a:cs typeface="EB Garamond Medium"/>
              <a:sym typeface="EB Garamond Medium"/>
            </a:endParaRPr>
          </a:p>
        </p:txBody>
      </p:sp>
      <p:pic>
        <p:nvPicPr>
          <p:cNvPr id="242" name="Google Shape;242;p33"/>
          <p:cNvPicPr preferRelativeResize="0"/>
          <p:nvPr/>
        </p:nvPicPr>
        <p:blipFill>
          <a:blip r:embed="rId5">
            <a:alphaModFix amt="20000"/>
          </a:blip>
          <a:stretch>
            <a:fillRect/>
          </a:stretch>
        </p:blipFill>
        <p:spPr>
          <a:xfrm>
            <a:off x="3251575" y="2212575"/>
            <a:ext cx="2970875" cy="29708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34"/>
          <p:cNvSpPr/>
          <p:nvPr/>
        </p:nvSpPr>
        <p:spPr>
          <a:xfrm>
            <a:off x="0" y="81375"/>
            <a:ext cx="9144000" cy="6117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 sz="3600">
                <a:solidFill>
                  <a:srgbClr val="272727"/>
                </a:solidFill>
                <a:latin typeface="Yeseva One"/>
                <a:ea typeface="Yeseva One"/>
                <a:cs typeface="Yeseva One"/>
                <a:sym typeface="Yeseva One"/>
              </a:rPr>
              <a:t>Data Limitations </a:t>
            </a:r>
            <a:endParaRPr sz="3600">
              <a:solidFill>
                <a:srgbClr val="272727"/>
              </a:solidFill>
              <a:latin typeface="Yeseva One"/>
              <a:ea typeface="Yeseva One"/>
              <a:cs typeface="Yeseva One"/>
              <a:sym typeface="Yeseva One"/>
            </a:endParaRPr>
          </a:p>
          <a:p>
            <a:pPr marL="0" marR="0" lvl="0" indent="0" algn="ctr" rtl="0">
              <a:spcBef>
                <a:spcPts val="0"/>
              </a:spcBef>
              <a:spcAft>
                <a:spcPts val="0"/>
              </a:spcAft>
              <a:buNone/>
            </a:pPr>
            <a:r>
              <a:rPr lang="en" sz="3600">
                <a:solidFill>
                  <a:srgbClr val="272727"/>
                </a:solidFill>
                <a:latin typeface="Yeseva One"/>
                <a:ea typeface="Yeseva One"/>
                <a:cs typeface="Yeseva One"/>
                <a:sym typeface="Yeseva One"/>
              </a:rPr>
              <a:t> </a:t>
            </a:r>
            <a:endParaRPr sz="3600">
              <a:solidFill>
                <a:srgbClr val="272727"/>
              </a:solidFill>
              <a:latin typeface="Yeseva One"/>
              <a:ea typeface="Yeseva One"/>
              <a:cs typeface="Yeseva One"/>
              <a:sym typeface="Yeseva One"/>
            </a:endParaRPr>
          </a:p>
        </p:txBody>
      </p:sp>
      <p:sp>
        <p:nvSpPr>
          <p:cNvPr id="248" name="Google Shape;248;p34"/>
          <p:cNvSpPr txBox="1"/>
          <p:nvPr/>
        </p:nvSpPr>
        <p:spPr>
          <a:xfrm>
            <a:off x="0" y="749850"/>
            <a:ext cx="9144000" cy="2382600"/>
          </a:xfrm>
          <a:prstGeom prst="rect">
            <a:avLst/>
          </a:prstGeom>
          <a:noFill/>
          <a:ln>
            <a:noFill/>
          </a:ln>
        </p:spPr>
        <p:txBody>
          <a:bodyPr spcFirstLastPara="1" wrap="square" lIns="91425" tIns="91425" rIns="91425" bIns="91425" anchor="t" anchorCtr="0">
            <a:spAutoFit/>
          </a:bodyPr>
          <a:lstStyle/>
          <a:p>
            <a:pPr marL="457200" lvl="0" indent="-317500" algn="l" rtl="0">
              <a:lnSpc>
                <a:spcPct val="115000"/>
              </a:lnSpc>
              <a:spcBef>
                <a:spcPts val="0"/>
              </a:spcBef>
              <a:spcAft>
                <a:spcPts val="0"/>
              </a:spcAft>
              <a:buSzPts val="1400"/>
              <a:buChar char="●"/>
            </a:pPr>
            <a:r>
              <a:rPr lang="en"/>
              <a:t>Complex Legal proceedings &amp; charges may not be fully captured by the predictors; can lead to oversimplification or misrepresentation</a:t>
            </a:r>
            <a:endParaRPr/>
          </a:p>
          <a:p>
            <a:pPr marL="457200" lvl="0" indent="0" algn="l" rtl="0">
              <a:lnSpc>
                <a:spcPct val="115000"/>
              </a:lnSpc>
              <a:spcBef>
                <a:spcPts val="0"/>
              </a:spcBef>
              <a:spcAft>
                <a:spcPts val="0"/>
              </a:spcAft>
              <a:buNone/>
            </a:pPr>
            <a:endParaRPr/>
          </a:p>
          <a:p>
            <a:pPr marL="457200" lvl="0" indent="-317500" algn="l" rtl="0">
              <a:lnSpc>
                <a:spcPct val="115000"/>
              </a:lnSpc>
              <a:spcBef>
                <a:spcPts val="0"/>
              </a:spcBef>
              <a:spcAft>
                <a:spcPts val="0"/>
              </a:spcAft>
              <a:buSzPts val="1400"/>
              <a:buChar char="●"/>
            </a:pPr>
            <a:r>
              <a:rPr lang="en"/>
              <a:t>Predictive modeling based on historical data may not accurately predict future outcomes, if underlying factors change over time.</a:t>
            </a:r>
            <a:endParaRPr/>
          </a:p>
          <a:p>
            <a:pPr marL="457200" lvl="0" indent="0" algn="l" rtl="0">
              <a:lnSpc>
                <a:spcPct val="115000"/>
              </a:lnSpc>
              <a:spcBef>
                <a:spcPts val="0"/>
              </a:spcBef>
              <a:spcAft>
                <a:spcPts val="0"/>
              </a:spcAft>
              <a:buNone/>
            </a:pPr>
            <a:endParaRPr/>
          </a:p>
          <a:p>
            <a:pPr marL="457200" lvl="0" indent="-317500" algn="l" rtl="0">
              <a:lnSpc>
                <a:spcPct val="115000"/>
              </a:lnSpc>
              <a:spcBef>
                <a:spcPts val="0"/>
              </a:spcBef>
              <a:spcAft>
                <a:spcPts val="0"/>
              </a:spcAft>
              <a:buSzPts val="1400"/>
              <a:buChar char="●"/>
            </a:pPr>
            <a:r>
              <a:rPr lang="en"/>
              <a:t>The dataset may not represent the entire population accurately, as it could be biased towards certain demographics. For example: </a:t>
            </a:r>
            <a:endParaRPr/>
          </a:p>
          <a:p>
            <a:pPr marL="457200" lvl="0" indent="0" algn="l" rtl="0">
              <a:lnSpc>
                <a:spcPct val="115000"/>
              </a:lnSpc>
              <a:spcBef>
                <a:spcPts val="0"/>
              </a:spcBef>
              <a:spcAft>
                <a:spcPts val="0"/>
              </a:spcAft>
              <a:buNone/>
            </a:pPr>
            <a:endParaRPr/>
          </a:p>
        </p:txBody>
      </p:sp>
      <p:pic>
        <p:nvPicPr>
          <p:cNvPr id="249" name="Google Shape;249;p34"/>
          <p:cNvPicPr preferRelativeResize="0"/>
          <p:nvPr/>
        </p:nvPicPr>
        <p:blipFill>
          <a:blip r:embed="rId3">
            <a:alphaModFix/>
          </a:blip>
          <a:stretch>
            <a:fillRect/>
          </a:stretch>
        </p:blipFill>
        <p:spPr>
          <a:xfrm>
            <a:off x="669025" y="2862450"/>
            <a:ext cx="3720576" cy="2163675"/>
          </a:xfrm>
          <a:prstGeom prst="rect">
            <a:avLst/>
          </a:prstGeom>
          <a:noFill/>
          <a:ln>
            <a:noFill/>
          </a:ln>
        </p:spPr>
      </p:pic>
      <p:pic>
        <p:nvPicPr>
          <p:cNvPr id="250" name="Google Shape;250;p34"/>
          <p:cNvPicPr preferRelativeResize="0"/>
          <p:nvPr/>
        </p:nvPicPr>
        <p:blipFill>
          <a:blip r:embed="rId4">
            <a:alphaModFix/>
          </a:blip>
          <a:stretch>
            <a:fillRect/>
          </a:stretch>
        </p:blipFill>
        <p:spPr>
          <a:xfrm>
            <a:off x="4572000" y="2904125"/>
            <a:ext cx="3487194" cy="2080325"/>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3171</Words>
  <Application>Microsoft Office PowerPoint</Application>
  <PresentationFormat>On-screen Show (16:9)</PresentationFormat>
  <Paragraphs>250</Paragraphs>
  <Slides>24</Slides>
  <Notes>24</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24</vt:i4>
      </vt:variant>
    </vt:vector>
  </HeadingPairs>
  <TitlesOfParts>
    <vt:vector size="34" baseType="lpstr">
      <vt:lpstr>Calibri</vt:lpstr>
      <vt:lpstr>Comfortaa</vt:lpstr>
      <vt:lpstr>Inter</vt:lpstr>
      <vt:lpstr>Roboto</vt:lpstr>
      <vt:lpstr>Yeseva One</vt:lpstr>
      <vt:lpstr>EB Garamond Medium</vt:lpstr>
      <vt:lpstr>EB Garamond</vt:lpstr>
      <vt:lpstr>Arial</vt:lpstr>
      <vt:lpstr>Simple Light</vt:lpstr>
      <vt:lpstr>Office Theme</vt:lpstr>
      <vt:lpstr>PowerPoint Presentation</vt:lpstr>
      <vt:lpstr>PowerPoint Presentation</vt:lpstr>
      <vt:lpstr>PowerPoint Presentation</vt:lpstr>
      <vt:lpstr>PowerPoint Presentation</vt:lpstr>
      <vt:lpstr>PowerPoint Presentation</vt:lpstr>
      <vt:lpstr>PowerPoint Presentation</vt:lpstr>
      <vt:lpstr>I’m not a lawyer, but…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Daniel Sa</cp:lastModifiedBy>
  <cp:revision>1</cp:revision>
  <dcterms:modified xsi:type="dcterms:W3CDTF">2024-03-04T22:31:33Z</dcterms:modified>
</cp:coreProperties>
</file>